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Noto Sans TC"/>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font" Target="fonts/NotoSansTC-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SLIDES_API198773157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SLIDES_API198773157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SLIDES_API115424389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SLIDES_API115424389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SLIDES_API101266973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SLIDES_API101266973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SLIDES_API32918133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SLIDES_API32918133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SLIDES_API11123855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SLIDES_API11123855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SLIDES_API71457854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SLIDES_API71457854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SLIDES_API133471532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SLIDES_API13347153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SLIDES_API98765290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SLIDES_API98765290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SLIDES_API92538199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SLIDES_API92538199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zh-T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zh-TW"/>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27.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27.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27.png"/><Relationship Id="rId5" Type="http://schemas.openxmlformats.org/officeDocument/2006/relationships/image" Target="../media/image3.png"/><Relationship Id="rId6" Type="http://schemas.openxmlformats.org/officeDocument/2006/relationships/image" Target="../media/image10.jpg"/><Relationship Id="rId7" Type="http://schemas.openxmlformats.org/officeDocument/2006/relationships/image" Target="../media/image21.jpg"/><Relationship Id="rId8"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9.png"/><Relationship Id="rId5"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p:nvPr/>
        </p:nvSpPr>
        <p:spPr>
          <a:xfrm>
            <a:off x="-476250" y="23812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alpha val="6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5" name="Google Shape;55;p13"/>
          <p:cNvSpPr/>
          <p:nvPr/>
        </p:nvSpPr>
        <p:spPr>
          <a:xfrm>
            <a:off x="-476250" y="2619375"/>
            <a:ext cx="9620400" cy="466800"/>
          </a:xfrm>
          <a:custGeom>
            <a:rect b="b" l="l" r="r" t="t"/>
            <a:pathLst>
              <a:path extrusionOk="0" h="120000" w="120000">
                <a:moveTo>
                  <a:pt x="0" y="110204"/>
                </a:moveTo>
                <a:lnTo>
                  <a:pt x="120000" y="0"/>
                </a:lnTo>
                <a:lnTo>
                  <a:pt x="120000" y="9796"/>
                </a:lnTo>
                <a:lnTo>
                  <a:pt x="0" y="120000"/>
                </a:lnTo>
                <a:close/>
              </a:path>
            </a:pathLst>
          </a:custGeom>
          <a:solidFill>
            <a:srgbClr val="2C3E50">
              <a:alpha val="4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6" name="Google Shape;56;p13"/>
          <p:cNvSpPr/>
          <p:nvPr/>
        </p:nvSpPr>
        <p:spPr>
          <a:xfrm>
            <a:off x="4629150" y="723900"/>
            <a:ext cx="3810000" cy="3810000"/>
          </a:xfrm>
          <a:prstGeom prst="roundRect">
            <a:avLst>
              <a:gd fmla="val 6000" name="adj"/>
            </a:avLst>
          </a:prstGeom>
          <a:solidFill>
            <a:srgbClr val="000000">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modern flat design vector illustration of earth crust layers, showing a cross-section of tectonic plates colliding and a small fault line, warm earthy colors like terracotta, ochre, slate grey, and pastel orange, isolated on a clean light background." id="57" name="Google Shape;57;p13"/>
          <p:cNvPicPr preferRelativeResize="0"/>
          <p:nvPr/>
        </p:nvPicPr>
        <p:blipFill rotWithShape="1">
          <a:blip r:embed="rId4">
            <a:alphaModFix/>
          </a:blip>
          <a:srcRect b="0" l="0" r="0" t="0"/>
          <a:stretch/>
        </p:blipFill>
        <p:spPr>
          <a:xfrm>
            <a:off x="4572000" y="666750"/>
            <a:ext cx="3810000" cy="3810000"/>
          </a:xfrm>
          <a:prstGeom prst="roundRect">
            <a:avLst>
              <a:gd fmla="val 6000" name="adj"/>
            </a:avLst>
          </a:prstGeom>
          <a:noFill/>
          <a:ln>
            <a:noFill/>
          </a:ln>
        </p:spPr>
      </p:pic>
      <p:grpSp>
        <p:nvGrpSpPr>
          <p:cNvPr id="58" name="Google Shape;58;p13"/>
          <p:cNvGrpSpPr/>
          <p:nvPr/>
        </p:nvGrpSpPr>
        <p:grpSpPr>
          <a:xfrm>
            <a:off x="571500" y="1047750"/>
            <a:ext cx="1333500" cy="285900"/>
            <a:chOff x="0" y="0"/>
            <a:chExt cx="1333500" cy="285900"/>
          </a:xfrm>
        </p:grpSpPr>
        <p:sp>
          <p:nvSpPr>
            <p:cNvPr id="59" name="Google Shape;59;p13"/>
            <p:cNvSpPr/>
            <p:nvPr/>
          </p:nvSpPr>
          <p:spPr>
            <a:xfrm>
              <a:off x="0" y="0"/>
              <a:ext cx="1333500" cy="2859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0" name="Google Shape;60;p13"/>
            <p:cNvSpPr txBox="1"/>
            <p:nvPr/>
          </p:nvSpPr>
          <p:spPr>
            <a:xfrm>
              <a:off x="0" y="0"/>
              <a:ext cx="13335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100">
                  <a:solidFill>
                    <a:srgbClr val="FFFFFF"/>
                  </a:solidFill>
                  <a:latin typeface="Noto Sans TC"/>
                  <a:ea typeface="Noto Sans TC"/>
                  <a:cs typeface="Noto Sans TC"/>
                  <a:sym typeface="Noto Sans TC"/>
                </a:rPr>
                <a:t>自然科學領域</a:t>
              </a:r>
              <a:endParaRPr b="1" sz="1100">
                <a:solidFill>
                  <a:srgbClr val="FFFFFF"/>
                </a:solidFill>
                <a:latin typeface="Noto Sans TC"/>
                <a:ea typeface="Noto Sans TC"/>
                <a:cs typeface="Noto Sans TC"/>
                <a:sym typeface="Noto Sans TC"/>
              </a:endParaRPr>
            </a:p>
          </p:txBody>
        </p:sp>
      </p:grpSp>
      <p:sp>
        <p:nvSpPr>
          <p:cNvPr id="61" name="Google Shape;61;p13"/>
          <p:cNvSpPr txBox="1"/>
          <p:nvPr/>
        </p:nvSpPr>
        <p:spPr>
          <a:xfrm>
            <a:off x="571500" y="1571625"/>
            <a:ext cx="3619500" cy="2857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3400">
                <a:solidFill>
                  <a:srgbClr val="2C3E50"/>
                </a:solidFill>
                <a:latin typeface="Noto Sans TC"/>
                <a:ea typeface="Noto Sans TC"/>
                <a:cs typeface="Noto Sans TC"/>
                <a:sym typeface="Noto Sans TC"/>
              </a:rPr>
              <a:t>地震來了！</a:t>
            </a:r>
            <a:endParaRPr b="0" sz="3400">
              <a:solidFill>
                <a:srgbClr val="2C3E50"/>
              </a:solidFill>
              <a:latin typeface="Noto Sans TC"/>
              <a:ea typeface="Noto Sans TC"/>
              <a:cs typeface="Noto Sans TC"/>
              <a:sym typeface="Noto Sans TC"/>
            </a:endParaRPr>
          </a:p>
          <a:p>
            <a:pPr indent="0" lvl="0" marL="0" rtl="0" algn="l">
              <a:spcBef>
                <a:spcPts val="375"/>
              </a:spcBef>
              <a:spcAft>
                <a:spcPts val="0"/>
              </a:spcAft>
              <a:buNone/>
            </a:pPr>
            <a:r>
              <a:rPr b="0" lang="zh-TW" sz="3400">
                <a:solidFill>
                  <a:srgbClr val="D35400"/>
                </a:solidFill>
                <a:latin typeface="Noto Sans TC"/>
                <a:ea typeface="Noto Sans TC"/>
                <a:cs typeface="Noto Sans TC"/>
                <a:sym typeface="Noto Sans TC"/>
              </a:rPr>
              <a:t>地表的靜與動</a:t>
            </a:r>
            <a:endParaRPr b="0" sz="3400">
              <a:solidFill>
                <a:srgbClr val="D35400"/>
              </a:solidFill>
              <a:latin typeface="Noto Sans TC"/>
              <a:ea typeface="Noto Sans TC"/>
              <a:cs typeface="Noto Sans TC"/>
              <a:sym typeface="Noto Sans TC"/>
            </a:endParaRPr>
          </a:p>
          <a:p>
            <a:pPr indent="0" lvl="0" marL="0" rtl="0" algn="l">
              <a:spcBef>
                <a:spcPts val="1875"/>
              </a:spcBef>
              <a:spcAft>
                <a:spcPts val="0"/>
              </a:spcAft>
              <a:buNone/>
            </a:pPr>
            <a:r>
              <a:rPr b="0" lang="zh-TW" sz="1400">
                <a:solidFill>
                  <a:srgbClr val="7F8C8D"/>
                </a:solidFill>
                <a:latin typeface="Noto Sans TC"/>
                <a:ea typeface="Noto Sans TC"/>
                <a:cs typeface="Noto Sans TC"/>
                <a:sym typeface="Noto Sans TC"/>
              </a:rPr>
              <a:t>國小四年級自然：地震與板塊的秘密</a:t>
            </a:r>
            <a:endParaRPr b="0" sz="1400">
              <a:solidFill>
                <a:srgbClr val="7F8C8D"/>
              </a:solidFill>
              <a:latin typeface="Noto Sans TC"/>
              <a:ea typeface="Noto Sans TC"/>
              <a:cs typeface="Noto Sans TC"/>
              <a:sym typeface="Noto Sans T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4"/>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7" name="Google Shape;67;p14"/>
          <p:cNvPicPr preferRelativeResize="0"/>
          <p:nvPr/>
        </p:nvPicPr>
        <p:blipFill rotWithShape="1">
          <a:blip r:embed="rId4">
            <a:alphaModFix/>
          </a:blip>
          <a:srcRect b="0" l="0" r="0" t="0"/>
          <a:stretch/>
        </p:blipFill>
        <p:spPr>
          <a:xfrm>
            <a:off x="-476250" y="2381250"/>
            <a:ext cx="9620400" cy="533400"/>
          </a:xfrm>
          <a:prstGeom prst="rect">
            <a:avLst/>
          </a:prstGeom>
          <a:noFill/>
          <a:ln>
            <a:noFill/>
          </a:ln>
        </p:spPr>
      </p:pic>
      <p:pic>
        <p:nvPicPr>
          <p:cNvPr id="68" name="Google Shape;68;p14"/>
          <p:cNvPicPr preferRelativeResize="0"/>
          <p:nvPr/>
        </p:nvPicPr>
        <p:blipFill rotWithShape="1">
          <a:blip r:embed="rId5">
            <a:alphaModFix/>
          </a:blip>
          <a:srcRect b="0" l="0" r="0" t="0"/>
          <a:stretch/>
        </p:blipFill>
        <p:spPr>
          <a:xfrm>
            <a:off x="-476250" y="2619375"/>
            <a:ext cx="9620400" cy="466800"/>
          </a:xfrm>
          <a:prstGeom prst="rect">
            <a:avLst/>
          </a:prstGeom>
          <a:noFill/>
          <a:ln>
            <a:noFill/>
          </a:ln>
        </p:spPr>
      </p:pic>
      <p:grpSp>
        <p:nvGrpSpPr>
          <p:cNvPr id="69" name="Google Shape;69;p14"/>
          <p:cNvGrpSpPr/>
          <p:nvPr/>
        </p:nvGrpSpPr>
        <p:grpSpPr>
          <a:xfrm>
            <a:off x="476250" y="285750"/>
            <a:ext cx="1047900" cy="247800"/>
            <a:chOff x="0" y="0"/>
            <a:chExt cx="1047900" cy="247800"/>
          </a:xfrm>
        </p:grpSpPr>
        <p:sp>
          <p:nvSpPr>
            <p:cNvPr id="70" name="Google Shape;70;p14"/>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1" name="Google Shape;71;p14"/>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72" name="Google Shape;72;p14"/>
          <p:cNvSpPr txBox="1"/>
          <p:nvPr/>
        </p:nvSpPr>
        <p:spPr>
          <a:xfrm>
            <a:off x="1666875" y="219075"/>
            <a:ext cx="70008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古人怎麼看地震？</a:t>
            </a:r>
            <a:r>
              <a:rPr b="0" lang="zh-TW" sz="2200">
                <a:solidFill>
                  <a:srgbClr val="D35400"/>
                </a:solidFill>
                <a:latin typeface="Noto Sans TC"/>
                <a:ea typeface="Noto Sans TC"/>
                <a:cs typeface="Noto Sans TC"/>
                <a:sym typeface="Noto Sans TC"/>
              </a:rPr>
              <a:t>各國的神奇傳說</a:t>
            </a:r>
            <a:endParaRPr>
              <a:latin typeface="Noto Sans TC"/>
              <a:ea typeface="Noto Sans TC"/>
              <a:cs typeface="Noto Sans TC"/>
              <a:sym typeface="Noto Sans TC"/>
            </a:endParaRPr>
          </a:p>
        </p:txBody>
      </p:sp>
      <p:grpSp>
        <p:nvGrpSpPr>
          <p:cNvPr id="73" name="Google Shape;73;p14"/>
          <p:cNvGrpSpPr/>
          <p:nvPr/>
        </p:nvGrpSpPr>
        <p:grpSpPr>
          <a:xfrm>
            <a:off x="476250" y="1047750"/>
            <a:ext cx="2571900" cy="1762200"/>
            <a:chOff x="0" y="0"/>
            <a:chExt cx="2571900" cy="1762200"/>
          </a:xfrm>
        </p:grpSpPr>
        <p:sp>
          <p:nvSpPr>
            <p:cNvPr id="74" name="Google Shape;74;p14"/>
            <p:cNvSpPr/>
            <p:nvPr/>
          </p:nvSpPr>
          <p:spPr>
            <a:xfrm>
              <a:off x="0" y="0"/>
              <a:ext cx="2571900" cy="1762200"/>
            </a:xfrm>
            <a:prstGeom prst="roundRect">
              <a:avLst>
                <a:gd fmla="val 648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5" name="Google Shape;75;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FFFFFF"/>
                  </a:solidFill>
                  <a:latin typeface="Noto Sans TC"/>
                  <a:ea typeface="Noto Sans TC"/>
                  <a:cs typeface="Noto Sans TC"/>
                  <a:sym typeface="Noto Sans TC"/>
                </a:rPr>
                <a:t>台灣民間傳說</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地底下的「地牛」翻身</a:t>
              </a:r>
              <a:endParaRPr b="1" sz="135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相傳地底下住著一隻巨大的牛，當牠翻動身體時，地表就會產生劇烈搖晃。</a:t>
              </a:r>
              <a:endParaRPr b="0" sz="1050">
                <a:solidFill>
                  <a:srgbClr val="555555"/>
                </a:solidFill>
                <a:latin typeface="Noto Sans TC"/>
                <a:ea typeface="Noto Sans TC"/>
                <a:cs typeface="Noto Sans TC"/>
                <a:sym typeface="Noto Sans TC"/>
              </a:endParaRPr>
            </a:p>
          </p:txBody>
        </p:sp>
      </p:grpSp>
      <p:grpSp>
        <p:nvGrpSpPr>
          <p:cNvPr id="76" name="Google Shape;76;p14"/>
          <p:cNvGrpSpPr/>
          <p:nvPr/>
        </p:nvGrpSpPr>
        <p:grpSpPr>
          <a:xfrm>
            <a:off x="3286125" y="1047750"/>
            <a:ext cx="2571900" cy="1762200"/>
            <a:chOff x="0" y="0"/>
            <a:chExt cx="2571900" cy="1762200"/>
          </a:xfrm>
        </p:grpSpPr>
        <p:sp>
          <p:nvSpPr>
            <p:cNvPr id="77" name="Google Shape;77;p14"/>
            <p:cNvSpPr/>
            <p:nvPr/>
          </p:nvSpPr>
          <p:spPr>
            <a:xfrm>
              <a:off x="0" y="0"/>
              <a:ext cx="2571900" cy="1762200"/>
            </a:xfrm>
            <a:prstGeom prst="roundRect">
              <a:avLst>
                <a:gd fmla="val 648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8" name="Google Shape;78;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FFFFFF"/>
                  </a:solidFill>
                  <a:highlight>
                    <a:srgbClr val="2C3E50"/>
                  </a:highlight>
                  <a:latin typeface="Noto Sans TC"/>
                  <a:ea typeface="Noto Sans TC"/>
                  <a:cs typeface="Noto Sans TC"/>
                  <a:sym typeface="Noto Sans TC"/>
                </a:rPr>
                <a:t>中國神話</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地底「大鰲魚」翻動</a:t>
              </a:r>
              <a:endParaRPr b="1" sz="135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傳說地底深處有一隻長年背負大地的巨型鰲魚，只要牠不舒服翻動身體，大地就會震動。</a:t>
              </a:r>
              <a:endParaRPr b="0" sz="1050">
                <a:solidFill>
                  <a:srgbClr val="555555"/>
                </a:solidFill>
                <a:latin typeface="Noto Sans TC"/>
                <a:ea typeface="Noto Sans TC"/>
                <a:cs typeface="Noto Sans TC"/>
                <a:sym typeface="Noto Sans TC"/>
              </a:endParaRPr>
            </a:p>
          </p:txBody>
        </p:sp>
      </p:grpSp>
      <p:grpSp>
        <p:nvGrpSpPr>
          <p:cNvPr id="79" name="Google Shape;79;p14"/>
          <p:cNvGrpSpPr/>
          <p:nvPr/>
        </p:nvGrpSpPr>
        <p:grpSpPr>
          <a:xfrm>
            <a:off x="6096000" y="1047750"/>
            <a:ext cx="2571900" cy="1762200"/>
            <a:chOff x="0" y="0"/>
            <a:chExt cx="2571900" cy="1762200"/>
          </a:xfrm>
        </p:grpSpPr>
        <p:sp>
          <p:nvSpPr>
            <p:cNvPr id="80" name="Google Shape;80;p14"/>
            <p:cNvSpPr/>
            <p:nvPr/>
          </p:nvSpPr>
          <p:spPr>
            <a:xfrm>
              <a:off x="0" y="0"/>
              <a:ext cx="2571900" cy="1762200"/>
            </a:xfrm>
            <a:prstGeom prst="roundRect">
              <a:avLst>
                <a:gd fmla="val 648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1" name="Google Shape;81;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FFFFFF"/>
                  </a:solidFill>
                  <a:latin typeface="Noto Sans TC"/>
                  <a:ea typeface="Noto Sans TC"/>
                  <a:cs typeface="Noto Sans TC"/>
                  <a:sym typeface="Noto Sans TC"/>
                </a:rPr>
                <a:t>印度傳說</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大地由「大象」馱著</a:t>
              </a:r>
              <a:endParaRPr b="1" sz="135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古印度人相信大地是由幾隻巨大無比的大象馱著，大象動一動頭或耳朵就會引起地震。</a:t>
              </a:r>
              <a:endParaRPr b="0" sz="1050">
                <a:solidFill>
                  <a:srgbClr val="555555"/>
                </a:solidFill>
                <a:latin typeface="Noto Sans TC"/>
                <a:ea typeface="Noto Sans TC"/>
                <a:cs typeface="Noto Sans TC"/>
                <a:sym typeface="Noto Sans TC"/>
              </a:endParaRPr>
            </a:p>
          </p:txBody>
        </p:sp>
      </p:grpSp>
      <p:grpSp>
        <p:nvGrpSpPr>
          <p:cNvPr id="82" name="Google Shape;82;p14"/>
          <p:cNvGrpSpPr/>
          <p:nvPr/>
        </p:nvGrpSpPr>
        <p:grpSpPr>
          <a:xfrm>
            <a:off x="476250" y="2905125"/>
            <a:ext cx="2571900" cy="1762200"/>
            <a:chOff x="0" y="0"/>
            <a:chExt cx="2571900" cy="1762200"/>
          </a:xfrm>
        </p:grpSpPr>
        <p:sp>
          <p:nvSpPr>
            <p:cNvPr id="83" name="Google Shape;83;p14"/>
            <p:cNvSpPr/>
            <p:nvPr/>
          </p:nvSpPr>
          <p:spPr>
            <a:xfrm>
              <a:off x="0" y="0"/>
              <a:ext cx="2571900" cy="1762200"/>
            </a:xfrm>
            <a:prstGeom prst="roundRect">
              <a:avLst>
                <a:gd fmla="val 648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FFFFFF"/>
                  </a:solidFill>
                  <a:highlight>
                    <a:srgbClr val="2C3E50"/>
                  </a:highlight>
                  <a:latin typeface="Noto Sans TC"/>
                  <a:ea typeface="Noto Sans TC"/>
                  <a:cs typeface="Noto Sans TC"/>
                  <a:sym typeface="Noto Sans TC"/>
                </a:rPr>
                <a:t>美洲印第安傳說</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巨型「神龜」游動</a:t>
              </a:r>
              <a:endParaRPr b="1" sz="135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當地原住民認為，大地坐落在一隻巨型神龜的背上，當神龜游動或調整姿勢時，便造成了地震。</a:t>
              </a:r>
              <a:endParaRPr b="0" sz="1050">
                <a:solidFill>
                  <a:srgbClr val="555555"/>
                </a:solidFill>
                <a:latin typeface="Noto Sans TC"/>
                <a:ea typeface="Noto Sans TC"/>
                <a:cs typeface="Noto Sans TC"/>
                <a:sym typeface="Noto Sans TC"/>
              </a:endParaRPr>
            </a:p>
          </p:txBody>
        </p:sp>
      </p:grpSp>
      <p:grpSp>
        <p:nvGrpSpPr>
          <p:cNvPr id="85" name="Google Shape;85;p14"/>
          <p:cNvGrpSpPr/>
          <p:nvPr/>
        </p:nvGrpSpPr>
        <p:grpSpPr>
          <a:xfrm>
            <a:off x="3286125" y="2905125"/>
            <a:ext cx="2571900" cy="1762200"/>
            <a:chOff x="0" y="0"/>
            <a:chExt cx="2571900" cy="1762200"/>
          </a:xfrm>
        </p:grpSpPr>
        <p:sp>
          <p:nvSpPr>
            <p:cNvPr id="86" name="Google Shape;86;p14"/>
            <p:cNvSpPr/>
            <p:nvPr/>
          </p:nvSpPr>
          <p:spPr>
            <a:xfrm>
              <a:off x="0" y="0"/>
              <a:ext cx="2571900" cy="1762200"/>
            </a:xfrm>
            <a:prstGeom prst="roundRect">
              <a:avLst>
                <a:gd fmla="val 648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FFFFFF"/>
                  </a:solidFill>
                  <a:latin typeface="Noto Sans TC"/>
                  <a:ea typeface="Noto Sans TC"/>
                  <a:cs typeface="Noto Sans TC"/>
                  <a:sym typeface="Noto Sans TC"/>
                </a:rPr>
                <a:t>希臘神話</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海神「波賽頓」生氣</a:t>
              </a:r>
              <a:endParaRPr b="1" sz="135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古希臘人認為海神生氣時，會用手中的三叉戟大力敲擊地面，讓整座陸地猛烈搖晃。</a:t>
              </a:r>
              <a:endParaRPr b="0" sz="1050">
                <a:solidFill>
                  <a:srgbClr val="555555"/>
                </a:solidFill>
                <a:latin typeface="Noto Sans TC"/>
                <a:ea typeface="Noto Sans TC"/>
                <a:cs typeface="Noto Sans TC"/>
                <a:sym typeface="Noto Sans TC"/>
              </a:endParaRPr>
            </a:p>
          </p:txBody>
        </p:sp>
      </p:grpSp>
      <p:grpSp>
        <p:nvGrpSpPr>
          <p:cNvPr id="88" name="Google Shape;88;p14"/>
          <p:cNvGrpSpPr/>
          <p:nvPr/>
        </p:nvGrpSpPr>
        <p:grpSpPr>
          <a:xfrm>
            <a:off x="6096000" y="2905125"/>
            <a:ext cx="2571900" cy="1762200"/>
            <a:chOff x="0" y="0"/>
            <a:chExt cx="2571900" cy="1762200"/>
          </a:xfrm>
        </p:grpSpPr>
        <p:sp>
          <p:nvSpPr>
            <p:cNvPr id="89" name="Google Shape;89;p14"/>
            <p:cNvSpPr/>
            <p:nvPr/>
          </p:nvSpPr>
          <p:spPr>
            <a:xfrm>
              <a:off x="0" y="0"/>
              <a:ext cx="2571900" cy="1762200"/>
            </a:xfrm>
            <a:prstGeom prst="roundRect">
              <a:avLst>
                <a:gd fmla="val 6486"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4"/>
            <p:cNvSpPr txBox="1"/>
            <p:nvPr/>
          </p:nvSpPr>
          <p:spPr>
            <a:xfrm>
              <a:off x="0" y="0"/>
              <a:ext cx="2571900" cy="1762200"/>
            </a:xfrm>
            <a:prstGeom prst="rect">
              <a:avLst/>
            </a:prstGeom>
            <a:noFill/>
            <a:ln>
              <a:noFill/>
            </a:ln>
          </p:spPr>
          <p:txBody>
            <a:bodyPr anchorCtr="0" anchor="t" bIns="152400" lIns="152400" spcFirstLastPara="1" rIns="152400" wrap="square" tIns="152400">
              <a:noAutofit/>
            </a:bodyPr>
            <a:lstStyle/>
            <a:p>
              <a:pPr indent="0" lvl="0" marL="0" rtl="0" algn="l">
                <a:spcBef>
                  <a:spcPts val="0"/>
                </a:spcBef>
                <a:spcAft>
                  <a:spcPts val="0"/>
                </a:spcAft>
                <a:buNone/>
              </a:pPr>
              <a:r>
                <a:rPr b="1" lang="zh-TW" sz="900">
                  <a:solidFill>
                    <a:srgbClr val="2C3E50"/>
                  </a:solidFill>
                  <a:highlight>
                    <a:srgbClr val="FFFFFF"/>
                  </a:highlight>
                  <a:latin typeface="Noto Sans TC"/>
                  <a:ea typeface="Noto Sans TC"/>
                  <a:cs typeface="Noto Sans TC"/>
                  <a:sym typeface="Noto Sans TC"/>
                </a:rPr>
                <a:t>科學視角 💡</a:t>
              </a:r>
              <a:endParaRPr>
                <a:latin typeface="Noto Sans TC"/>
                <a:ea typeface="Noto Sans TC"/>
                <a:cs typeface="Noto Sans TC"/>
                <a:sym typeface="Noto Sans TC"/>
              </a:endParaRPr>
            </a:p>
            <a:p>
              <a:pPr indent="0" lvl="0" marL="0" rtl="0" algn="l">
                <a:spcBef>
                  <a:spcPts val="0"/>
                </a:spcBef>
                <a:spcAft>
                  <a:spcPts val="0"/>
                </a:spcAft>
                <a:buNone/>
              </a:pPr>
              <a:r>
                <a:rPr b="1" lang="zh-TW" sz="1350">
                  <a:solidFill>
                    <a:srgbClr val="FFFFFF"/>
                  </a:solidFill>
                  <a:latin typeface="Noto Sans TC"/>
                  <a:ea typeface="Noto Sans TC"/>
                  <a:cs typeface="Noto Sans TC"/>
                  <a:sym typeface="Noto Sans TC"/>
                </a:rPr>
                <a:t>全球性的自然現象</a:t>
              </a:r>
              <a:endParaRPr b="1" sz="1350">
                <a:solidFill>
                  <a:srgbClr val="FFFFFF"/>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E2E8F0"/>
                  </a:solidFill>
                  <a:latin typeface="Noto Sans TC"/>
                  <a:ea typeface="Noto Sans TC"/>
                  <a:cs typeface="Noto Sans TC"/>
                  <a:sym typeface="Noto Sans TC"/>
                </a:rPr>
                <a:t>科學家證實地底沒有這些動物，但古人很早就敏銳地發現：地震是板塊運動產生的全球性自然現象！</a:t>
              </a:r>
              <a:endParaRPr b="0" sz="1050">
                <a:solidFill>
                  <a:srgbClr val="E2E8F0"/>
                </a:solidFill>
                <a:latin typeface="Noto Sans TC"/>
                <a:ea typeface="Noto Sans TC"/>
                <a:cs typeface="Noto Sans TC"/>
                <a:sym typeface="Noto Sans TC"/>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96" name="Google Shape;96;p15"/>
          <p:cNvPicPr preferRelativeResize="0"/>
          <p:nvPr/>
        </p:nvPicPr>
        <p:blipFill rotWithShape="1">
          <a:blip r:embed="rId4">
            <a:alphaModFix/>
          </a:blip>
          <a:srcRect b="0" l="0" r="0" t="0"/>
          <a:stretch/>
        </p:blipFill>
        <p:spPr>
          <a:xfrm>
            <a:off x="-476250" y="2381250"/>
            <a:ext cx="9620400" cy="533400"/>
          </a:xfrm>
          <a:prstGeom prst="rect">
            <a:avLst/>
          </a:prstGeom>
          <a:noFill/>
          <a:ln>
            <a:noFill/>
          </a:ln>
        </p:spPr>
      </p:pic>
      <p:pic>
        <p:nvPicPr>
          <p:cNvPr id="97" name="Google Shape;97;p15"/>
          <p:cNvPicPr preferRelativeResize="0"/>
          <p:nvPr/>
        </p:nvPicPr>
        <p:blipFill rotWithShape="1">
          <a:blip r:embed="rId5">
            <a:alphaModFix/>
          </a:blip>
          <a:srcRect b="0" l="10" r="0" t="0"/>
          <a:stretch/>
        </p:blipFill>
        <p:spPr>
          <a:xfrm>
            <a:off x="-476250" y="2619375"/>
            <a:ext cx="9620400" cy="466800"/>
          </a:xfrm>
          <a:prstGeom prst="rect">
            <a:avLst/>
          </a:prstGeom>
          <a:noFill/>
          <a:ln>
            <a:noFill/>
          </a:ln>
        </p:spPr>
      </p:pic>
      <p:grpSp>
        <p:nvGrpSpPr>
          <p:cNvPr id="98" name="Google Shape;98;p15"/>
          <p:cNvGrpSpPr/>
          <p:nvPr/>
        </p:nvGrpSpPr>
        <p:grpSpPr>
          <a:xfrm>
            <a:off x="476250" y="285750"/>
            <a:ext cx="1047900" cy="247800"/>
            <a:chOff x="0" y="0"/>
            <a:chExt cx="1047900" cy="247800"/>
          </a:xfrm>
        </p:grpSpPr>
        <p:sp>
          <p:nvSpPr>
            <p:cNvPr id="99" name="Google Shape;99;p15"/>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5"/>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101" name="Google Shape;101;p15"/>
          <p:cNvSpPr txBox="1"/>
          <p:nvPr/>
        </p:nvSpPr>
        <p:spPr>
          <a:xfrm>
            <a:off x="1666875" y="219075"/>
            <a:ext cx="70008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地球表面大拼圖：</a:t>
            </a:r>
            <a:r>
              <a:rPr b="0" lang="zh-TW" sz="2200">
                <a:solidFill>
                  <a:srgbClr val="D35400"/>
                </a:solidFill>
                <a:latin typeface="Noto Sans TC"/>
                <a:ea typeface="Noto Sans TC"/>
                <a:cs typeface="Noto Sans TC"/>
                <a:sym typeface="Noto Sans TC"/>
              </a:rPr>
              <a:t>什麼是「板塊」？</a:t>
            </a:r>
            <a:endParaRPr b="0" sz="2200">
              <a:solidFill>
                <a:srgbClr val="2C3E50"/>
              </a:solidFill>
              <a:latin typeface="Noto Sans TC"/>
              <a:ea typeface="Noto Sans TC"/>
              <a:cs typeface="Noto Sans TC"/>
              <a:sym typeface="Noto Sans TC"/>
            </a:endParaRPr>
          </a:p>
        </p:txBody>
      </p:sp>
      <p:grpSp>
        <p:nvGrpSpPr>
          <p:cNvPr id="102" name="Google Shape;102;p15"/>
          <p:cNvGrpSpPr/>
          <p:nvPr/>
        </p:nvGrpSpPr>
        <p:grpSpPr>
          <a:xfrm>
            <a:off x="476250" y="1047750"/>
            <a:ext cx="2571900" cy="2286000"/>
            <a:chOff x="0" y="0"/>
            <a:chExt cx="2571900" cy="2286000"/>
          </a:xfrm>
        </p:grpSpPr>
        <p:sp>
          <p:nvSpPr>
            <p:cNvPr id="103" name="Google Shape;103;p15"/>
            <p:cNvSpPr/>
            <p:nvPr/>
          </p:nvSpPr>
          <p:spPr>
            <a:xfrm>
              <a:off x="0" y="0"/>
              <a:ext cx="2571900" cy="2286000"/>
            </a:xfrm>
            <a:prstGeom prst="roundRect">
              <a:avLst>
                <a:gd fmla="val 5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4" name="Google Shape;104;p15"/>
            <p:cNvSpPr txBox="1"/>
            <p:nvPr/>
          </p:nvSpPr>
          <p:spPr>
            <a:xfrm>
              <a:off x="0" y="0"/>
              <a:ext cx="2571900" cy="22860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b="1" lang="zh-TW" sz="1100">
                  <a:solidFill>
                    <a:srgbClr val="E67E22"/>
                  </a:solidFill>
                  <a:latin typeface="Noto Sans TC"/>
                  <a:ea typeface="Noto Sans TC"/>
                  <a:cs typeface="Noto Sans TC"/>
                  <a:sym typeface="Noto Sans TC"/>
                </a:rPr>
                <a:t>01</a:t>
              </a:r>
              <a:endParaRPr b="1" sz="11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350">
                  <a:solidFill>
                    <a:srgbClr val="2C3E50"/>
                  </a:solidFill>
                  <a:latin typeface="Noto Sans TC"/>
                  <a:ea typeface="Noto Sans TC"/>
                  <a:cs typeface="Noto Sans TC"/>
                  <a:sym typeface="Noto Sans TC"/>
                </a:rPr>
                <a:t>地表大拼圖</a:t>
              </a:r>
              <a:endParaRPr b="0" sz="1350">
                <a:solidFill>
                  <a:srgbClr val="2C3E50"/>
                </a:solidFill>
                <a:latin typeface="Noto Sans TC"/>
                <a:ea typeface="Noto Sans TC"/>
                <a:cs typeface="Noto Sans TC"/>
                <a:sym typeface="Noto Sans TC"/>
              </a:endParaRPr>
            </a:p>
            <a:p>
              <a:pPr indent="0" lvl="0" marL="0" rtl="0" algn="l">
                <a:spcBef>
                  <a:spcPts val="750"/>
                </a:spcBef>
                <a:spcAft>
                  <a:spcPts val="0"/>
                </a:spcAft>
                <a:buNone/>
              </a:pPr>
              <a:r>
                <a:rPr b="0" lang="zh-TW" sz="1050">
                  <a:solidFill>
                    <a:srgbClr val="555555"/>
                  </a:solidFill>
                  <a:latin typeface="Noto Sans TC"/>
                  <a:ea typeface="Noto Sans TC"/>
                  <a:cs typeface="Noto Sans TC"/>
                  <a:sym typeface="Noto Sans TC"/>
                </a:rPr>
                <a:t>如果把海水抽乾，地球表面其實不是完整的一整塊，而是像拼圖一樣，由大大小小形狀不同的岩石板塊組合而成。</a:t>
              </a:r>
              <a:endParaRPr b="0" sz="1050">
                <a:solidFill>
                  <a:srgbClr val="555555"/>
                </a:solidFill>
                <a:latin typeface="Noto Sans TC"/>
                <a:ea typeface="Noto Sans TC"/>
                <a:cs typeface="Noto Sans TC"/>
                <a:sym typeface="Noto Sans TC"/>
              </a:endParaRPr>
            </a:p>
          </p:txBody>
        </p:sp>
      </p:grpSp>
      <p:grpSp>
        <p:nvGrpSpPr>
          <p:cNvPr id="105" name="Google Shape;105;p15"/>
          <p:cNvGrpSpPr/>
          <p:nvPr/>
        </p:nvGrpSpPr>
        <p:grpSpPr>
          <a:xfrm>
            <a:off x="3286125" y="1047750"/>
            <a:ext cx="2571900" cy="2286000"/>
            <a:chOff x="0" y="0"/>
            <a:chExt cx="2571900" cy="2286000"/>
          </a:xfrm>
        </p:grpSpPr>
        <p:sp>
          <p:nvSpPr>
            <p:cNvPr id="106" name="Google Shape;106;p15"/>
            <p:cNvSpPr/>
            <p:nvPr/>
          </p:nvSpPr>
          <p:spPr>
            <a:xfrm>
              <a:off x="0" y="0"/>
              <a:ext cx="2571900" cy="2286000"/>
            </a:xfrm>
            <a:prstGeom prst="roundRect">
              <a:avLst>
                <a:gd fmla="val 5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5"/>
            <p:cNvSpPr txBox="1"/>
            <p:nvPr/>
          </p:nvSpPr>
          <p:spPr>
            <a:xfrm>
              <a:off x="0" y="0"/>
              <a:ext cx="2571900" cy="22860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b="1" lang="zh-TW" sz="1100">
                  <a:solidFill>
                    <a:srgbClr val="E67E22"/>
                  </a:solidFill>
                  <a:latin typeface="Noto Sans TC"/>
                  <a:ea typeface="Noto Sans TC"/>
                  <a:cs typeface="Noto Sans TC"/>
                  <a:sym typeface="Noto Sans TC"/>
                </a:rPr>
                <a:t>02</a:t>
              </a:r>
              <a:endParaRPr b="1" sz="11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350">
                  <a:solidFill>
                    <a:srgbClr val="2C3E50"/>
                  </a:solidFill>
                  <a:latin typeface="Noto Sans TC"/>
                  <a:ea typeface="Noto Sans TC"/>
                  <a:cs typeface="Noto Sans TC"/>
                  <a:sym typeface="Noto Sans TC"/>
                </a:rPr>
                <a:t>地底軟流圈</a:t>
              </a:r>
              <a:endParaRPr b="0" sz="1350">
                <a:solidFill>
                  <a:srgbClr val="2C3E50"/>
                </a:solidFill>
                <a:latin typeface="Noto Sans TC"/>
                <a:ea typeface="Noto Sans TC"/>
                <a:cs typeface="Noto Sans TC"/>
                <a:sym typeface="Noto Sans TC"/>
              </a:endParaRPr>
            </a:p>
            <a:p>
              <a:pPr indent="0" lvl="0" marL="0" rtl="0" algn="l">
                <a:spcBef>
                  <a:spcPts val="750"/>
                </a:spcBef>
                <a:spcAft>
                  <a:spcPts val="0"/>
                </a:spcAft>
                <a:buNone/>
              </a:pPr>
              <a:r>
                <a:rPr b="0" lang="zh-TW" sz="1050">
                  <a:solidFill>
                    <a:srgbClr val="555555"/>
                  </a:solidFill>
                  <a:latin typeface="Noto Sans TC"/>
                  <a:ea typeface="Noto Sans TC"/>
                  <a:cs typeface="Noto Sans TC"/>
                  <a:sym typeface="Noto Sans TC"/>
                </a:rPr>
                <a:t>板塊下方是高溫滾燙、黏稠且會緩慢流動的液體岩漿區域，科學家稱它為「軟流圈」。</a:t>
              </a:r>
              <a:endParaRPr b="0" sz="1050">
                <a:solidFill>
                  <a:srgbClr val="555555"/>
                </a:solidFill>
                <a:latin typeface="Noto Sans TC"/>
                <a:ea typeface="Noto Sans TC"/>
                <a:cs typeface="Noto Sans TC"/>
                <a:sym typeface="Noto Sans TC"/>
              </a:endParaRPr>
            </a:p>
          </p:txBody>
        </p:sp>
      </p:grpSp>
      <p:grpSp>
        <p:nvGrpSpPr>
          <p:cNvPr id="108" name="Google Shape;108;p15"/>
          <p:cNvGrpSpPr/>
          <p:nvPr/>
        </p:nvGrpSpPr>
        <p:grpSpPr>
          <a:xfrm>
            <a:off x="6096000" y="1047750"/>
            <a:ext cx="2571900" cy="2286000"/>
            <a:chOff x="0" y="0"/>
            <a:chExt cx="2571900" cy="2286000"/>
          </a:xfrm>
        </p:grpSpPr>
        <p:sp>
          <p:nvSpPr>
            <p:cNvPr id="109" name="Google Shape;109;p15"/>
            <p:cNvSpPr/>
            <p:nvPr/>
          </p:nvSpPr>
          <p:spPr>
            <a:xfrm>
              <a:off x="0" y="0"/>
              <a:ext cx="2571900" cy="2286000"/>
            </a:xfrm>
            <a:prstGeom prst="roundRect">
              <a:avLst>
                <a:gd fmla="val 5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0" name="Google Shape;110;p15"/>
            <p:cNvSpPr txBox="1"/>
            <p:nvPr/>
          </p:nvSpPr>
          <p:spPr>
            <a:xfrm>
              <a:off x="0" y="0"/>
              <a:ext cx="2571900" cy="22860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b="1" lang="zh-TW" sz="1100">
                  <a:solidFill>
                    <a:srgbClr val="E67E22"/>
                  </a:solidFill>
                  <a:latin typeface="Noto Sans TC"/>
                  <a:ea typeface="Noto Sans TC"/>
                  <a:cs typeface="Noto Sans TC"/>
                  <a:sym typeface="Noto Sans TC"/>
                </a:rPr>
                <a:t>03</a:t>
              </a:r>
              <a:endParaRPr b="1" sz="11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350">
                  <a:solidFill>
                    <a:srgbClr val="2C3E50"/>
                  </a:solidFill>
                  <a:latin typeface="Noto Sans TC"/>
                  <a:ea typeface="Noto Sans TC"/>
                  <a:cs typeface="Noto Sans TC"/>
                  <a:sym typeface="Noto Sans TC"/>
                </a:rPr>
                <a:t>漂浮慢速跑</a:t>
              </a:r>
              <a:endParaRPr b="0" sz="1350">
                <a:solidFill>
                  <a:srgbClr val="2C3E50"/>
                </a:solidFill>
                <a:latin typeface="Noto Sans TC"/>
                <a:ea typeface="Noto Sans TC"/>
                <a:cs typeface="Noto Sans TC"/>
                <a:sym typeface="Noto Sans TC"/>
              </a:endParaRPr>
            </a:p>
            <a:p>
              <a:pPr indent="0" lvl="0" marL="0" rtl="0" algn="l">
                <a:spcBef>
                  <a:spcPts val="750"/>
                </a:spcBef>
                <a:spcAft>
                  <a:spcPts val="0"/>
                </a:spcAft>
                <a:buNone/>
              </a:pPr>
              <a:r>
                <a:rPr b="0" lang="zh-TW" sz="1050">
                  <a:solidFill>
                    <a:srgbClr val="555555"/>
                  </a:solidFill>
                  <a:latin typeface="Noto Sans TC"/>
                  <a:ea typeface="Noto Sans TC"/>
                  <a:cs typeface="Noto Sans TC"/>
                  <a:sym typeface="Noto Sans TC"/>
                </a:rPr>
                <a:t>板塊就像漂浮在熱湯上的餅乾，每年以「數公分」（大約就像手指甲生長的速度）極緩慢地漂移運動。</a:t>
              </a:r>
              <a:endParaRPr b="0" sz="1050">
                <a:solidFill>
                  <a:srgbClr val="555555"/>
                </a:solidFill>
                <a:latin typeface="Noto Sans TC"/>
                <a:ea typeface="Noto Sans TC"/>
                <a:cs typeface="Noto Sans TC"/>
                <a:sym typeface="Noto Sans TC"/>
              </a:endParaRPr>
            </a:p>
          </p:txBody>
        </p:sp>
      </p:grpSp>
      <p:grpSp>
        <p:nvGrpSpPr>
          <p:cNvPr id="111" name="Google Shape;111;p15"/>
          <p:cNvGrpSpPr/>
          <p:nvPr/>
        </p:nvGrpSpPr>
        <p:grpSpPr>
          <a:xfrm>
            <a:off x="476250" y="3571875"/>
            <a:ext cx="8191500" cy="1047900"/>
            <a:chOff x="0" y="0"/>
            <a:chExt cx="8191500" cy="1047900"/>
          </a:xfrm>
        </p:grpSpPr>
        <p:sp>
          <p:nvSpPr>
            <p:cNvPr id="112" name="Google Shape;112;p15"/>
            <p:cNvSpPr/>
            <p:nvPr/>
          </p:nvSpPr>
          <p:spPr>
            <a:xfrm>
              <a:off x="0" y="0"/>
              <a:ext cx="8191500" cy="1047900"/>
            </a:xfrm>
            <a:prstGeom prst="roundRect">
              <a:avLst>
                <a:gd fmla="val 10909"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3" name="Google Shape;113;p15"/>
            <p:cNvSpPr txBox="1"/>
            <p:nvPr/>
          </p:nvSpPr>
          <p:spPr>
            <a:xfrm>
              <a:off x="0" y="0"/>
              <a:ext cx="8191500" cy="1047900"/>
            </a:xfrm>
            <a:prstGeom prst="rect">
              <a:avLst/>
            </a:prstGeom>
            <a:noFill/>
            <a:ln>
              <a:noFill/>
            </a:ln>
          </p:spPr>
          <p:txBody>
            <a:bodyPr anchorCtr="0" anchor="ctr" bIns="0" lIns="228600" spcFirstLastPara="1" rIns="228600" wrap="square" tIns="0">
              <a:noAutofit/>
            </a:bodyPr>
            <a:lstStyle/>
            <a:p>
              <a:pPr indent="0" lvl="0" marL="0" rtl="0" algn="l">
                <a:spcBef>
                  <a:spcPts val="0"/>
                </a:spcBef>
                <a:spcAft>
                  <a:spcPts val="0"/>
                </a:spcAft>
                <a:buNone/>
              </a:pPr>
              <a:r>
                <a:rPr b="0" lang="zh-TW" sz="1250">
                  <a:solidFill>
                    <a:srgbClr val="E67E22"/>
                  </a:solidFill>
                  <a:latin typeface="Noto Sans TC"/>
                  <a:ea typeface="Noto Sans TC"/>
                  <a:cs typeface="Noto Sans TC"/>
                  <a:sym typeface="Noto Sans TC"/>
                </a:rPr>
                <a:t>💡 生活小思考</a:t>
              </a:r>
              <a:endParaRPr b="0" sz="1250">
                <a:solidFill>
                  <a:srgbClr val="E67E22"/>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E2E8F0"/>
                  </a:solidFill>
                  <a:latin typeface="Noto Sans TC"/>
                  <a:ea typeface="Noto Sans TC"/>
                  <a:cs typeface="Noto Sans TC"/>
                  <a:sym typeface="Noto Sans TC"/>
                </a:rPr>
                <a:t>算算看：你的指甲一年長多長？板塊每年也是以這樣的速度在慢慢旅行喔！</a:t>
              </a:r>
              <a:endParaRPr b="0" sz="1050">
                <a:solidFill>
                  <a:srgbClr val="E2E8F0"/>
                </a:solidFill>
                <a:latin typeface="Noto Sans TC"/>
                <a:ea typeface="Noto Sans TC"/>
                <a:cs typeface="Noto Sans TC"/>
                <a:sym typeface="Noto Sans TC"/>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id="118" name="Google Shape;118;p1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19" name="Google Shape;119;p16"/>
          <p:cNvSpPr/>
          <p:nvPr/>
        </p:nvSpPr>
        <p:spPr>
          <a:xfrm>
            <a:off x="-476250" y="23812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0" name="Google Shape;120;p16"/>
          <p:cNvSpPr/>
          <p:nvPr/>
        </p:nvSpPr>
        <p:spPr>
          <a:xfrm>
            <a:off x="-476250" y="2619375"/>
            <a:ext cx="9620400" cy="466800"/>
          </a:xfrm>
          <a:custGeom>
            <a:rect b="b" l="l" r="r" t="t"/>
            <a:pathLst>
              <a:path extrusionOk="0" h="120000" w="120000">
                <a:moveTo>
                  <a:pt x="0" y="110206"/>
                </a:moveTo>
                <a:lnTo>
                  <a:pt x="120000" y="0"/>
                </a:lnTo>
                <a:lnTo>
                  <a:pt x="120000" y="9794"/>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21" name="Google Shape;121;p16"/>
          <p:cNvGrpSpPr/>
          <p:nvPr/>
        </p:nvGrpSpPr>
        <p:grpSpPr>
          <a:xfrm>
            <a:off x="457200" y="285750"/>
            <a:ext cx="1047900" cy="247800"/>
            <a:chOff x="0" y="0"/>
            <a:chExt cx="1047900" cy="247800"/>
          </a:xfrm>
        </p:grpSpPr>
        <p:sp>
          <p:nvSpPr>
            <p:cNvPr id="122" name="Google Shape;122;p16"/>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3" name="Google Shape;123;p16"/>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124" name="Google Shape;124;p16"/>
          <p:cNvSpPr txBox="1"/>
          <p:nvPr/>
        </p:nvSpPr>
        <p:spPr>
          <a:xfrm>
            <a:off x="1666875" y="219075"/>
            <a:ext cx="70008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板塊怎麼動？</a:t>
            </a:r>
            <a:r>
              <a:rPr b="0" lang="zh-TW" sz="2200">
                <a:solidFill>
                  <a:srgbClr val="D35400"/>
                </a:solidFill>
                <a:latin typeface="Noto Sans TC"/>
                <a:ea typeface="Noto Sans TC"/>
                <a:cs typeface="Noto Sans TC"/>
                <a:sym typeface="Noto Sans TC"/>
              </a:rPr>
              <a:t>推擠、分開與錯動</a:t>
            </a:r>
            <a:endParaRPr b="0" sz="2200">
              <a:solidFill>
                <a:srgbClr val="2C3E50"/>
              </a:solidFill>
              <a:latin typeface="Noto Sans TC"/>
              <a:ea typeface="Noto Sans TC"/>
              <a:cs typeface="Noto Sans TC"/>
              <a:sym typeface="Noto Sans TC"/>
            </a:endParaRPr>
          </a:p>
        </p:txBody>
      </p:sp>
      <p:grpSp>
        <p:nvGrpSpPr>
          <p:cNvPr id="125" name="Google Shape;125;p16"/>
          <p:cNvGrpSpPr/>
          <p:nvPr/>
        </p:nvGrpSpPr>
        <p:grpSpPr>
          <a:xfrm>
            <a:off x="457200" y="904875"/>
            <a:ext cx="2590800" cy="1905000"/>
            <a:chOff x="0" y="0"/>
            <a:chExt cx="2590800" cy="1905000"/>
          </a:xfrm>
        </p:grpSpPr>
        <p:sp>
          <p:nvSpPr>
            <p:cNvPr id="126" name="Google Shape;126;p16"/>
            <p:cNvSpPr/>
            <p:nvPr/>
          </p:nvSpPr>
          <p:spPr>
            <a:xfrm>
              <a:off x="0" y="0"/>
              <a:ext cx="2590800" cy="1905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7" name="Google Shape;127;p16"/>
            <p:cNvSpPr txBox="1"/>
            <p:nvPr/>
          </p:nvSpPr>
          <p:spPr>
            <a:xfrm>
              <a:off x="152400" y="152400"/>
              <a:ext cx="2286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互相擠壓（推擠）</a:t>
              </a:r>
              <a:endParaRPr b="1" sz="1350">
                <a:solidFill>
                  <a:srgbClr val="2C3E50"/>
                </a:solidFill>
                <a:latin typeface="Noto Sans TC"/>
                <a:ea typeface="Noto Sans TC"/>
                <a:cs typeface="Noto Sans TC"/>
                <a:sym typeface="Noto Sans TC"/>
              </a:endParaRPr>
            </a:p>
            <a:p>
              <a:pPr indent="0" lvl="0" marL="0" rtl="0" algn="l">
                <a:spcBef>
                  <a:spcPts val="600"/>
                </a:spcBef>
                <a:spcAft>
                  <a:spcPts val="0"/>
                </a:spcAft>
                <a:buNone/>
              </a:pPr>
              <a:r>
                <a:rPr b="0" lang="zh-TW" sz="1050">
                  <a:solidFill>
                    <a:srgbClr val="555555"/>
                  </a:solidFill>
                  <a:latin typeface="Noto Sans TC"/>
                  <a:ea typeface="Noto Sans TC"/>
                  <a:cs typeface="Noto Sans TC"/>
                  <a:sym typeface="Noto Sans TC"/>
                </a:rPr>
                <a:t>板塊正面迎頭相撞，地殼受擠壓推起，形成高山與島嶼，是能量劇烈累積的區域。</a:t>
              </a:r>
              <a:endParaRPr b="0" sz="1050">
                <a:solidFill>
                  <a:srgbClr val="555555"/>
                </a:solidFill>
                <a:latin typeface="Noto Sans TC"/>
                <a:ea typeface="Noto Sans TC"/>
                <a:cs typeface="Noto Sans TC"/>
                <a:sym typeface="Noto Sans TC"/>
              </a:endParaRPr>
            </a:p>
          </p:txBody>
        </p:sp>
        <p:grpSp>
          <p:nvGrpSpPr>
            <p:cNvPr id="128" name="Google Shape;128;p16"/>
            <p:cNvGrpSpPr/>
            <p:nvPr/>
          </p:nvGrpSpPr>
          <p:grpSpPr>
            <a:xfrm>
              <a:off x="238125" y="1219200"/>
              <a:ext cx="2114475" cy="476250"/>
              <a:chOff x="238125" y="1219200"/>
              <a:chExt cx="2114475" cy="476250"/>
            </a:xfrm>
          </p:grpSpPr>
          <p:sp>
            <p:nvSpPr>
              <p:cNvPr id="129" name="Google Shape;129;p16"/>
              <p:cNvSpPr/>
              <p:nvPr/>
            </p:nvSpPr>
            <p:spPr>
              <a:xfrm>
                <a:off x="238125" y="1428750"/>
                <a:ext cx="904800" cy="266700"/>
              </a:xfrm>
              <a:prstGeom prst="roundRect">
                <a:avLst>
                  <a:gd fmla="val 14285"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0" name="Google Shape;130;p16"/>
              <p:cNvSpPr/>
              <p:nvPr/>
            </p:nvSpPr>
            <p:spPr>
              <a:xfrm>
                <a:off x="1447800" y="1428750"/>
                <a:ext cx="904800" cy="266700"/>
              </a:xfrm>
              <a:prstGeom prst="roundRect">
                <a:avLst>
                  <a:gd fmla="val 14285"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 name="Google Shape;131;p16"/>
              <p:cNvSpPr/>
              <p:nvPr/>
            </p:nvSpPr>
            <p:spPr>
              <a:xfrm>
                <a:off x="762000" y="1276350"/>
                <a:ext cx="381000" cy="114300"/>
              </a:xfrm>
              <a:custGeom>
                <a:rect b="b" l="l" r="r" t="t"/>
                <a:pathLst>
                  <a:path extrusionOk="0" h="120000" w="120000">
                    <a:moveTo>
                      <a:pt x="0" y="40000"/>
                    </a:moveTo>
                    <a:lnTo>
                      <a:pt x="90000" y="40000"/>
                    </a:lnTo>
                    <a:lnTo>
                      <a:pt x="90000" y="0"/>
                    </a:lnTo>
                    <a:lnTo>
                      <a:pt x="120000" y="60000"/>
                    </a:lnTo>
                    <a:lnTo>
                      <a:pt x="90000" y="120000"/>
                    </a:lnTo>
                    <a:lnTo>
                      <a:pt x="90000" y="80000"/>
                    </a:lnTo>
                    <a:lnTo>
                      <a:pt x="0" y="80000"/>
                    </a:lnTo>
                    <a:close/>
                  </a:path>
                </a:pathLst>
              </a:custGeom>
              <a:solidFill>
                <a:srgbClr val="D354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2" name="Google Shape;132;p16"/>
              <p:cNvSpPr/>
              <p:nvPr/>
            </p:nvSpPr>
            <p:spPr>
              <a:xfrm>
                <a:off x="1447800" y="1276350"/>
                <a:ext cx="381000" cy="114300"/>
              </a:xfrm>
              <a:custGeom>
                <a:rect b="b" l="l" r="r" t="t"/>
                <a:pathLst>
                  <a:path extrusionOk="0" h="120000" w="120000">
                    <a:moveTo>
                      <a:pt x="120000" y="40000"/>
                    </a:moveTo>
                    <a:lnTo>
                      <a:pt x="30000" y="40000"/>
                    </a:lnTo>
                    <a:lnTo>
                      <a:pt x="30000" y="0"/>
                    </a:lnTo>
                    <a:lnTo>
                      <a:pt x="0" y="60000"/>
                    </a:lnTo>
                    <a:lnTo>
                      <a:pt x="30000" y="120000"/>
                    </a:lnTo>
                    <a:lnTo>
                      <a:pt x="30000" y="80000"/>
                    </a:lnTo>
                    <a:lnTo>
                      <a:pt x="120000" y="80000"/>
                    </a:lnTo>
                    <a:close/>
                  </a:path>
                </a:pathLst>
              </a:custGeom>
              <a:solidFill>
                <a:srgbClr val="D354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3" name="Google Shape;133;p16"/>
              <p:cNvSpPr/>
              <p:nvPr/>
            </p:nvSpPr>
            <p:spPr>
              <a:xfrm>
                <a:off x="1190625" y="1219200"/>
                <a:ext cx="209700" cy="180900"/>
              </a:xfrm>
              <a:custGeom>
                <a:rect b="b" l="l" r="r" t="t"/>
                <a:pathLst>
                  <a:path extrusionOk="0" h="120000" w="120000">
                    <a:moveTo>
                      <a:pt x="0" y="120000"/>
                    </a:moveTo>
                    <a:lnTo>
                      <a:pt x="60000" y="0"/>
                    </a:lnTo>
                    <a:lnTo>
                      <a:pt x="12000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134" name="Google Shape;134;p16"/>
          <p:cNvGrpSpPr/>
          <p:nvPr/>
        </p:nvGrpSpPr>
        <p:grpSpPr>
          <a:xfrm>
            <a:off x="3276600" y="904875"/>
            <a:ext cx="2590800" cy="1905000"/>
            <a:chOff x="0" y="0"/>
            <a:chExt cx="2590800" cy="1905000"/>
          </a:xfrm>
        </p:grpSpPr>
        <p:sp>
          <p:nvSpPr>
            <p:cNvPr id="135" name="Google Shape;135;p16"/>
            <p:cNvSpPr/>
            <p:nvPr/>
          </p:nvSpPr>
          <p:spPr>
            <a:xfrm>
              <a:off x="0" y="0"/>
              <a:ext cx="2590800" cy="1905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 name="Google Shape;136;p16"/>
            <p:cNvSpPr txBox="1"/>
            <p:nvPr/>
          </p:nvSpPr>
          <p:spPr>
            <a:xfrm>
              <a:off x="152400" y="152400"/>
              <a:ext cx="2286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分道揚鑣（分離）</a:t>
              </a:r>
              <a:endParaRPr b="1" sz="1350">
                <a:solidFill>
                  <a:srgbClr val="2C3E50"/>
                </a:solidFill>
                <a:latin typeface="Noto Sans TC"/>
                <a:ea typeface="Noto Sans TC"/>
                <a:cs typeface="Noto Sans TC"/>
                <a:sym typeface="Noto Sans TC"/>
              </a:endParaRPr>
            </a:p>
            <a:p>
              <a:pPr indent="0" lvl="0" marL="0" rtl="0" algn="l">
                <a:spcBef>
                  <a:spcPts val="600"/>
                </a:spcBef>
                <a:spcAft>
                  <a:spcPts val="0"/>
                </a:spcAft>
                <a:buNone/>
              </a:pPr>
              <a:r>
                <a:rPr b="0" lang="zh-TW" sz="1050">
                  <a:solidFill>
                    <a:srgbClr val="555555"/>
                  </a:solidFill>
                  <a:latin typeface="Noto Sans TC"/>
                  <a:ea typeface="Noto Sans TC"/>
                  <a:cs typeface="Noto Sans TC"/>
                  <a:sym typeface="Noto Sans TC"/>
                </a:rPr>
                <a:t>板塊彼此慢慢往兩側拉開，地表產生裂谷或擴張，地底岩漿湧出冷卻。</a:t>
              </a:r>
              <a:endParaRPr b="0" sz="1050">
                <a:solidFill>
                  <a:srgbClr val="555555"/>
                </a:solidFill>
                <a:latin typeface="Noto Sans TC"/>
                <a:ea typeface="Noto Sans TC"/>
                <a:cs typeface="Noto Sans TC"/>
                <a:sym typeface="Noto Sans TC"/>
              </a:endParaRPr>
            </a:p>
          </p:txBody>
        </p:sp>
        <p:grpSp>
          <p:nvGrpSpPr>
            <p:cNvPr id="137" name="Google Shape;137;p16"/>
            <p:cNvGrpSpPr/>
            <p:nvPr/>
          </p:nvGrpSpPr>
          <p:grpSpPr>
            <a:xfrm>
              <a:off x="238125" y="1276350"/>
              <a:ext cx="2114475" cy="419175"/>
              <a:chOff x="238125" y="1276350"/>
              <a:chExt cx="2114475" cy="419175"/>
            </a:xfrm>
          </p:grpSpPr>
          <p:sp>
            <p:nvSpPr>
              <p:cNvPr id="138" name="Google Shape;138;p16"/>
              <p:cNvSpPr/>
              <p:nvPr/>
            </p:nvSpPr>
            <p:spPr>
              <a:xfrm>
                <a:off x="238125" y="1428750"/>
                <a:ext cx="904800" cy="266700"/>
              </a:xfrm>
              <a:prstGeom prst="roundRect">
                <a:avLst>
                  <a:gd fmla="val 14285"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 name="Google Shape;139;p16"/>
              <p:cNvSpPr/>
              <p:nvPr/>
            </p:nvSpPr>
            <p:spPr>
              <a:xfrm>
                <a:off x="1447800" y="1428750"/>
                <a:ext cx="904800" cy="266700"/>
              </a:xfrm>
              <a:prstGeom prst="roundRect">
                <a:avLst>
                  <a:gd fmla="val 14285"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0" name="Google Shape;140;p16"/>
              <p:cNvSpPr/>
              <p:nvPr/>
            </p:nvSpPr>
            <p:spPr>
              <a:xfrm>
                <a:off x="1571625" y="1276350"/>
                <a:ext cx="381000" cy="114300"/>
              </a:xfrm>
              <a:custGeom>
                <a:rect b="b" l="l" r="r" t="t"/>
                <a:pathLst>
                  <a:path extrusionOk="0" h="120000" w="120000">
                    <a:moveTo>
                      <a:pt x="0" y="40000"/>
                    </a:moveTo>
                    <a:lnTo>
                      <a:pt x="90000" y="40000"/>
                    </a:lnTo>
                    <a:lnTo>
                      <a:pt x="90000" y="0"/>
                    </a:lnTo>
                    <a:lnTo>
                      <a:pt x="120000" y="60000"/>
                    </a:lnTo>
                    <a:lnTo>
                      <a:pt x="90000" y="120000"/>
                    </a:lnTo>
                    <a:lnTo>
                      <a:pt x="90000" y="80000"/>
                    </a:lnTo>
                    <a:lnTo>
                      <a:pt x="0" y="80000"/>
                    </a:lnTo>
                    <a:close/>
                  </a:path>
                </a:pathLst>
              </a:custGeom>
              <a:solidFill>
                <a:srgbClr val="7F8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1" name="Google Shape;141;p16"/>
              <p:cNvSpPr/>
              <p:nvPr/>
            </p:nvSpPr>
            <p:spPr>
              <a:xfrm>
                <a:off x="638175" y="1276350"/>
                <a:ext cx="381000" cy="114300"/>
              </a:xfrm>
              <a:custGeom>
                <a:rect b="b" l="l" r="r" t="t"/>
                <a:pathLst>
                  <a:path extrusionOk="0" h="120000" w="120000">
                    <a:moveTo>
                      <a:pt x="120000" y="40000"/>
                    </a:moveTo>
                    <a:lnTo>
                      <a:pt x="30000" y="40000"/>
                    </a:lnTo>
                    <a:lnTo>
                      <a:pt x="30000" y="0"/>
                    </a:lnTo>
                    <a:lnTo>
                      <a:pt x="0" y="60000"/>
                    </a:lnTo>
                    <a:lnTo>
                      <a:pt x="30000" y="120000"/>
                    </a:lnTo>
                    <a:lnTo>
                      <a:pt x="30000" y="80000"/>
                    </a:lnTo>
                    <a:lnTo>
                      <a:pt x="120000" y="80000"/>
                    </a:lnTo>
                    <a:close/>
                  </a:path>
                </a:pathLst>
              </a:custGeom>
              <a:solidFill>
                <a:srgbClr val="7F8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 name="Google Shape;142;p16"/>
              <p:cNvSpPr/>
              <p:nvPr/>
            </p:nvSpPr>
            <p:spPr>
              <a:xfrm>
                <a:off x="1181100" y="1457325"/>
                <a:ext cx="228600" cy="238200"/>
              </a:xfrm>
              <a:custGeom>
                <a:rect b="b" l="l" r="r" t="t"/>
                <a:pathLst>
                  <a:path extrusionOk="0" h="120000" w="120000">
                    <a:moveTo>
                      <a:pt x="0" y="120000"/>
                    </a:moveTo>
                    <a:lnTo>
                      <a:pt x="40000" y="0"/>
                    </a:lnTo>
                    <a:lnTo>
                      <a:pt x="80000" y="0"/>
                    </a:lnTo>
                    <a:lnTo>
                      <a:pt x="120000" y="120000"/>
                    </a:lnTo>
                    <a:close/>
                  </a:path>
                </a:pathLst>
              </a:custGeom>
              <a:solidFill>
                <a:srgbClr val="E74C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3" name="Google Shape;143;p16"/>
              <p:cNvSpPr/>
              <p:nvPr/>
            </p:nvSpPr>
            <p:spPr>
              <a:xfrm>
                <a:off x="1266825" y="1381125"/>
                <a:ext cx="57300" cy="57300"/>
              </a:xfrm>
              <a:prstGeom prst="ellipse">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144" name="Google Shape;144;p16"/>
          <p:cNvGrpSpPr/>
          <p:nvPr/>
        </p:nvGrpSpPr>
        <p:grpSpPr>
          <a:xfrm>
            <a:off x="6096000" y="904875"/>
            <a:ext cx="2590800" cy="1905000"/>
            <a:chOff x="0" y="0"/>
            <a:chExt cx="2590800" cy="1905000"/>
          </a:xfrm>
        </p:grpSpPr>
        <p:sp>
          <p:nvSpPr>
            <p:cNvPr id="145" name="Google Shape;145;p16"/>
            <p:cNvSpPr/>
            <p:nvPr/>
          </p:nvSpPr>
          <p:spPr>
            <a:xfrm>
              <a:off x="0" y="0"/>
              <a:ext cx="2590800" cy="1905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16"/>
            <p:cNvSpPr txBox="1"/>
            <p:nvPr/>
          </p:nvSpPr>
          <p:spPr>
            <a:xfrm>
              <a:off x="152400" y="152400"/>
              <a:ext cx="22860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50">
                  <a:solidFill>
                    <a:srgbClr val="2C3E50"/>
                  </a:solidFill>
                  <a:latin typeface="Noto Sans TC"/>
                  <a:ea typeface="Noto Sans TC"/>
                  <a:cs typeface="Noto Sans TC"/>
                  <a:sym typeface="Noto Sans TC"/>
                </a:rPr>
                <a:t>擦身而過（錯動）</a:t>
              </a:r>
              <a:endParaRPr b="1" sz="1350">
                <a:solidFill>
                  <a:srgbClr val="2C3E50"/>
                </a:solidFill>
                <a:latin typeface="Noto Sans TC"/>
                <a:ea typeface="Noto Sans TC"/>
                <a:cs typeface="Noto Sans TC"/>
                <a:sym typeface="Noto Sans TC"/>
              </a:endParaRPr>
            </a:p>
            <a:p>
              <a:pPr indent="0" lvl="0" marL="0" rtl="0" algn="l">
                <a:spcBef>
                  <a:spcPts val="600"/>
                </a:spcBef>
                <a:spcAft>
                  <a:spcPts val="0"/>
                </a:spcAft>
                <a:buNone/>
              </a:pPr>
              <a:r>
                <a:rPr b="0" lang="zh-TW" sz="1050">
                  <a:solidFill>
                    <a:srgbClr val="555555"/>
                  </a:solidFill>
                  <a:latin typeface="Noto Sans TC"/>
                  <a:ea typeface="Noto Sans TC"/>
                  <a:cs typeface="Noto Sans TC"/>
                  <a:sym typeface="Noto Sans TC"/>
                </a:rPr>
                <a:t>板塊沿著交界面水平方向互相摩擦滑動，彼此卡住後容易突然錯動。</a:t>
              </a:r>
              <a:endParaRPr b="0" sz="1050">
                <a:solidFill>
                  <a:srgbClr val="555555"/>
                </a:solidFill>
                <a:latin typeface="Noto Sans TC"/>
                <a:ea typeface="Noto Sans TC"/>
                <a:cs typeface="Noto Sans TC"/>
                <a:sym typeface="Noto Sans TC"/>
              </a:endParaRPr>
            </a:p>
          </p:txBody>
        </p:sp>
        <p:grpSp>
          <p:nvGrpSpPr>
            <p:cNvPr id="147" name="Google Shape;147;p16"/>
            <p:cNvGrpSpPr/>
            <p:nvPr/>
          </p:nvGrpSpPr>
          <p:grpSpPr>
            <a:xfrm>
              <a:off x="333375" y="1152525"/>
              <a:ext cx="1924125" cy="714375"/>
              <a:chOff x="333375" y="1152525"/>
              <a:chExt cx="1924125" cy="714375"/>
            </a:xfrm>
          </p:grpSpPr>
          <p:sp>
            <p:nvSpPr>
              <p:cNvPr id="148" name="Google Shape;148;p16"/>
              <p:cNvSpPr/>
              <p:nvPr/>
            </p:nvSpPr>
            <p:spPr>
              <a:xfrm>
                <a:off x="333375" y="1285875"/>
                <a:ext cx="1000200" cy="228600"/>
              </a:xfrm>
              <a:prstGeom prst="roundRect">
                <a:avLst>
                  <a:gd fmla="val 16666"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 name="Google Shape;149;p16"/>
              <p:cNvSpPr/>
              <p:nvPr/>
            </p:nvSpPr>
            <p:spPr>
              <a:xfrm>
                <a:off x="1257300" y="1466850"/>
                <a:ext cx="1000200" cy="228600"/>
              </a:xfrm>
              <a:prstGeom prst="roundRect">
                <a:avLst>
                  <a:gd fmla="val 16666"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 name="Google Shape;150;p16"/>
              <p:cNvSpPr/>
              <p:nvPr/>
            </p:nvSpPr>
            <p:spPr>
              <a:xfrm>
                <a:off x="571500" y="1152525"/>
                <a:ext cx="381000" cy="114300"/>
              </a:xfrm>
              <a:custGeom>
                <a:rect b="b" l="l" r="r" t="t"/>
                <a:pathLst>
                  <a:path extrusionOk="0" h="120000" w="120000">
                    <a:moveTo>
                      <a:pt x="120000" y="40000"/>
                    </a:moveTo>
                    <a:lnTo>
                      <a:pt x="30000" y="40000"/>
                    </a:lnTo>
                    <a:lnTo>
                      <a:pt x="30000" y="0"/>
                    </a:lnTo>
                    <a:lnTo>
                      <a:pt x="0" y="60000"/>
                    </a:lnTo>
                    <a:lnTo>
                      <a:pt x="30000" y="120000"/>
                    </a:lnTo>
                    <a:lnTo>
                      <a:pt x="30000" y="80000"/>
                    </a:lnTo>
                    <a:lnTo>
                      <a:pt x="120000" y="80000"/>
                    </a:lnTo>
                    <a:close/>
                  </a:path>
                </a:pathLst>
              </a:custGeom>
              <a:solidFill>
                <a:srgbClr val="7F8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 name="Google Shape;151;p16"/>
              <p:cNvSpPr/>
              <p:nvPr/>
            </p:nvSpPr>
            <p:spPr>
              <a:xfrm>
                <a:off x="1638300" y="1752600"/>
                <a:ext cx="381000" cy="114300"/>
              </a:xfrm>
              <a:custGeom>
                <a:rect b="b" l="l" r="r" t="t"/>
                <a:pathLst>
                  <a:path extrusionOk="0" h="120000" w="120000">
                    <a:moveTo>
                      <a:pt x="0" y="40000"/>
                    </a:moveTo>
                    <a:lnTo>
                      <a:pt x="90000" y="40000"/>
                    </a:lnTo>
                    <a:lnTo>
                      <a:pt x="90000" y="0"/>
                    </a:lnTo>
                    <a:lnTo>
                      <a:pt x="120000" y="60000"/>
                    </a:lnTo>
                    <a:lnTo>
                      <a:pt x="90000" y="120000"/>
                    </a:lnTo>
                    <a:lnTo>
                      <a:pt x="90000" y="80000"/>
                    </a:lnTo>
                    <a:lnTo>
                      <a:pt x="0" y="80000"/>
                    </a:lnTo>
                    <a:close/>
                  </a:path>
                </a:pathLst>
              </a:custGeom>
              <a:solidFill>
                <a:srgbClr val="7F8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nvGrpSpPr>
          <p:cNvPr id="152" name="Google Shape;152;p16"/>
          <p:cNvGrpSpPr/>
          <p:nvPr/>
        </p:nvGrpSpPr>
        <p:grpSpPr>
          <a:xfrm>
            <a:off x="457200" y="2971800"/>
            <a:ext cx="8229600" cy="1809600"/>
            <a:chOff x="0" y="0"/>
            <a:chExt cx="8229600" cy="1809600"/>
          </a:xfrm>
        </p:grpSpPr>
        <p:sp>
          <p:nvSpPr>
            <p:cNvPr id="153" name="Google Shape;153;p16"/>
            <p:cNvSpPr/>
            <p:nvPr/>
          </p:nvSpPr>
          <p:spPr>
            <a:xfrm>
              <a:off x="0" y="0"/>
              <a:ext cx="8229600" cy="1809600"/>
            </a:xfrm>
            <a:prstGeom prst="roundRect">
              <a:avLst>
                <a:gd fmla="val 6315"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4" name="Google Shape;154;p16"/>
            <p:cNvSpPr txBox="1"/>
            <p:nvPr/>
          </p:nvSpPr>
          <p:spPr>
            <a:xfrm>
              <a:off x="238125" y="190500"/>
              <a:ext cx="3619500" cy="1428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450">
                  <a:solidFill>
                    <a:srgbClr val="FFFFFF"/>
                  </a:solidFill>
                  <a:latin typeface="Noto Sans TC"/>
                  <a:ea typeface="Noto Sans TC"/>
                  <a:cs typeface="Noto Sans TC"/>
                  <a:sym typeface="Noto Sans TC"/>
                </a:rPr>
                <a:t>💡 能量累積與地震誕生</a:t>
              </a:r>
              <a:endParaRPr b="1" sz="1450">
                <a:solidFill>
                  <a:srgbClr val="FFFFFF"/>
                </a:solidFill>
                <a:latin typeface="Noto Sans TC"/>
                <a:ea typeface="Noto Sans TC"/>
                <a:cs typeface="Noto Sans TC"/>
                <a:sym typeface="Noto Sans TC"/>
              </a:endParaRPr>
            </a:p>
            <a:p>
              <a:pPr indent="0" lvl="0" marL="0" rtl="0" algn="l">
                <a:spcBef>
                  <a:spcPts val="750"/>
                </a:spcBef>
                <a:spcAft>
                  <a:spcPts val="0"/>
                </a:spcAft>
                <a:buNone/>
              </a:pPr>
              <a:r>
                <a:rPr b="0" lang="zh-TW" sz="1100">
                  <a:solidFill>
                    <a:srgbClr val="E2E8F0"/>
                  </a:solidFill>
                  <a:latin typeface="Noto Sans TC"/>
                  <a:ea typeface="Noto Sans TC"/>
                  <a:cs typeface="Noto Sans TC"/>
                  <a:sym typeface="Noto Sans TC"/>
                </a:rPr>
                <a:t>板塊在推擠與擴張的過程中，交界處會持續受到擠壓，累積龐大的能量，是最容易發生地震的敏感地帶。</a:t>
              </a:r>
              <a:endParaRPr b="0" sz="1100">
                <a:solidFill>
                  <a:srgbClr val="E2E8F0"/>
                </a:solidFill>
                <a:latin typeface="Noto Sans TC"/>
                <a:ea typeface="Noto Sans TC"/>
                <a:cs typeface="Noto Sans TC"/>
                <a:sym typeface="Noto Sans TC"/>
              </a:endParaRPr>
            </a:p>
          </p:txBody>
        </p:sp>
        <p:sp>
          <p:nvSpPr>
            <p:cNvPr id="155" name="Google Shape;155;p16"/>
            <p:cNvSpPr txBox="1"/>
            <p:nvPr/>
          </p:nvSpPr>
          <p:spPr>
            <a:xfrm>
              <a:off x="4333875" y="190500"/>
              <a:ext cx="3619500" cy="1428900"/>
            </a:xfrm>
            <a:prstGeom prst="rect">
              <a:avLst/>
            </a:prstGeom>
            <a:noFill/>
            <a:ln>
              <a:noFill/>
            </a:ln>
          </p:spPr>
          <p:txBody>
            <a:bodyPr anchorCtr="0" anchor="t" bIns="0" lIns="0" spcFirstLastPara="1" rIns="0" wrap="square" tIns="0">
              <a:noAutofit/>
            </a:bodyPr>
            <a:lstStyle/>
            <a:p>
              <a:pPr indent="0" lvl="0" marL="0" rtl="0" algn="l">
                <a:spcBef>
                  <a:spcPts val="1875"/>
                </a:spcBef>
                <a:spcAft>
                  <a:spcPts val="0"/>
                </a:spcAft>
                <a:buNone/>
              </a:pPr>
              <a:r>
                <a:rPr b="0" lang="zh-TW" sz="1100">
                  <a:solidFill>
                    <a:srgbClr val="E2E8F0"/>
                  </a:solidFill>
                  <a:latin typeface="Noto Sans TC"/>
                  <a:ea typeface="Noto Sans TC"/>
                  <a:cs typeface="Noto Sans TC"/>
                  <a:sym typeface="Noto Sans TC"/>
                </a:rPr>
                <a:t>當地底岩層再也承受不住巨大壓力而</a:t>
              </a:r>
              <a:r>
                <a:rPr b="1" lang="zh-TW" sz="1100">
                  <a:solidFill>
                    <a:srgbClr val="F1C40F"/>
                  </a:solidFill>
                  <a:latin typeface="Noto Sans TC"/>
                  <a:ea typeface="Noto Sans TC"/>
                  <a:cs typeface="Noto Sans TC"/>
                  <a:sym typeface="Noto Sans TC"/>
                </a:rPr>
                <a:t>「突然斷裂」</a:t>
              </a:r>
              <a:r>
                <a:rPr b="0" lang="zh-TW" sz="1100">
                  <a:solidFill>
                    <a:srgbClr val="E2E8F0"/>
                  </a:solidFill>
                  <a:latin typeface="Noto Sans TC"/>
                  <a:ea typeface="Noto Sans TC"/>
                  <a:cs typeface="Noto Sans TC"/>
                  <a:sym typeface="Noto Sans TC"/>
                </a:rPr>
                <a:t>時，</a:t>
              </a:r>
              <a:endParaRPr b="0" sz="1100">
                <a:solidFill>
                  <a:srgbClr val="E2E8F0"/>
                </a:solidFill>
                <a:latin typeface="Noto Sans TC"/>
                <a:ea typeface="Noto Sans TC"/>
                <a:cs typeface="Noto Sans TC"/>
                <a:sym typeface="Noto Sans TC"/>
              </a:endParaRPr>
            </a:p>
            <a:p>
              <a:pPr indent="0" lvl="0" marL="0" rtl="0" algn="l">
                <a:spcBef>
                  <a:spcPts val="600"/>
                </a:spcBef>
                <a:spcAft>
                  <a:spcPts val="0"/>
                </a:spcAft>
                <a:buNone/>
              </a:pPr>
              <a:r>
                <a:rPr b="0" lang="zh-TW" sz="1100">
                  <a:solidFill>
                    <a:srgbClr val="E2E8F0"/>
                  </a:solidFill>
                  <a:latin typeface="Noto Sans TC"/>
                  <a:ea typeface="Noto Sans TC"/>
                  <a:cs typeface="Noto Sans TC"/>
                  <a:sym typeface="Noto Sans TC"/>
                </a:rPr>
                <a:t>能量便以</a:t>
              </a:r>
              <a:r>
                <a:rPr b="1" lang="zh-TW" sz="1100">
                  <a:solidFill>
                    <a:srgbClr val="F1C40F"/>
                  </a:solidFill>
                  <a:latin typeface="Noto Sans TC"/>
                  <a:ea typeface="Noto Sans TC"/>
                  <a:cs typeface="Noto Sans TC"/>
                  <a:sym typeface="Noto Sans TC"/>
                </a:rPr>
                <a:t>「地震波」</a:t>
              </a:r>
              <a:r>
                <a:rPr b="0" lang="zh-TW" sz="1100">
                  <a:solidFill>
                    <a:srgbClr val="E2E8F0"/>
                  </a:solidFill>
                  <a:latin typeface="Noto Sans TC"/>
                  <a:ea typeface="Noto Sans TC"/>
                  <a:cs typeface="Noto Sans TC"/>
                  <a:sym typeface="Noto Sans TC"/>
                </a:rPr>
                <a:t>的形式瞬間向外傳播，引發地面的劇烈晃動！</a:t>
              </a:r>
              <a:endParaRPr b="0" sz="1100">
                <a:solidFill>
                  <a:srgbClr val="E2E8F0"/>
                </a:solidFill>
                <a:latin typeface="Noto Sans TC"/>
                <a:ea typeface="Noto Sans TC"/>
                <a:cs typeface="Noto Sans TC"/>
                <a:sym typeface="Noto Sans TC"/>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pic>
        <p:nvPicPr>
          <p:cNvPr id="160" name="Google Shape;160;p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61" name="Google Shape;161;p17"/>
          <p:cNvSpPr/>
          <p:nvPr/>
        </p:nvSpPr>
        <p:spPr>
          <a:xfrm>
            <a:off x="-476250" y="23812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17"/>
          <p:cNvSpPr/>
          <p:nvPr/>
        </p:nvSpPr>
        <p:spPr>
          <a:xfrm>
            <a:off x="-476250" y="2619375"/>
            <a:ext cx="9620400" cy="466800"/>
          </a:xfrm>
          <a:custGeom>
            <a:rect b="b" l="l" r="r" t="t"/>
            <a:pathLst>
              <a:path extrusionOk="0" h="120000" w="120000">
                <a:moveTo>
                  <a:pt x="0" y="110206"/>
                </a:moveTo>
                <a:lnTo>
                  <a:pt x="120000" y="0"/>
                </a:lnTo>
                <a:lnTo>
                  <a:pt x="120000" y="9794"/>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63" name="Google Shape;163;p17"/>
          <p:cNvGrpSpPr/>
          <p:nvPr/>
        </p:nvGrpSpPr>
        <p:grpSpPr>
          <a:xfrm>
            <a:off x="476250" y="285750"/>
            <a:ext cx="1047900" cy="247800"/>
            <a:chOff x="0" y="0"/>
            <a:chExt cx="1047900" cy="247800"/>
          </a:xfrm>
        </p:grpSpPr>
        <p:sp>
          <p:nvSpPr>
            <p:cNvPr id="164" name="Google Shape;164;p17"/>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5" name="Google Shape;165;p17"/>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166" name="Google Shape;166;p17"/>
          <p:cNvSpPr txBox="1"/>
          <p:nvPr/>
        </p:nvSpPr>
        <p:spPr>
          <a:xfrm>
            <a:off x="1666875" y="219075"/>
            <a:ext cx="70008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2200">
                <a:solidFill>
                  <a:srgbClr val="2C3E50"/>
                </a:solidFill>
                <a:latin typeface="Noto Sans TC"/>
                <a:ea typeface="Noto Sans TC"/>
                <a:cs typeface="Noto Sans TC"/>
                <a:sym typeface="Noto Sans TC"/>
              </a:rPr>
              <a:t>為什麼台灣地震這麼多？</a:t>
            </a:r>
            <a:r>
              <a:rPr b="0" lang="zh-TW" sz="2200">
                <a:solidFill>
                  <a:srgbClr val="D35400"/>
                </a:solidFill>
                <a:latin typeface="Noto Sans TC"/>
                <a:ea typeface="Noto Sans TC"/>
                <a:cs typeface="Noto Sans TC"/>
                <a:sym typeface="Noto Sans TC"/>
              </a:rPr>
              <a:t>板塊推擠出的島嶼</a:t>
            </a:r>
            <a:endParaRPr b="0" sz="2200">
              <a:solidFill>
                <a:srgbClr val="2C3E50"/>
              </a:solidFill>
              <a:latin typeface="Noto Sans TC"/>
              <a:ea typeface="Noto Sans TC"/>
              <a:cs typeface="Noto Sans TC"/>
              <a:sym typeface="Noto Sans TC"/>
            </a:endParaRPr>
          </a:p>
        </p:txBody>
      </p:sp>
      <p:grpSp>
        <p:nvGrpSpPr>
          <p:cNvPr id="167" name="Google Shape;167;p17"/>
          <p:cNvGrpSpPr/>
          <p:nvPr/>
        </p:nvGrpSpPr>
        <p:grpSpPr>
          <a:xfrm>
            <a:off x="476250" y="1047750"/>
            <a:ext cx="3619500" cy="3619500"/>
            <a:chOff x="0" y="0"/>
            <a:chExt cx="3619500" cy="3619500"/>
          </a:xfrm>
        </p:grpSpPr>
        <p:sp>
          <p:nvSpPr>
            <p:cNvPr id="168" name="Google Shape;168;p17"/>
            <p:cNvSpPr/>
            <p:nvPr/>
          </p:nvSpPr>
          <p:spPr>
            <a:xfrm>
              <a:off x="0" y="0"/>
              <a:ext cx="3619500" cy="3619500"/>
            </a:xfrm>
            <a:prstGeom prst="roundRect">
              <a:avLst>
                <a:gd fmla="val 421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vibrant educational 3D vector style illustration for primary school children depicting the tectonic plates of Taiwan colliding. It shows the Eurasian Plate and the Philippine Sea Plate pushing against each other, creating a squeeze effect that forces mountains and land up from the blue ocean. Colorful, clean design, earthy colors like terracotta, ochre, teal, and slate grey, isolated on a light cream background." id="169" name="Google Shape;169;p17"/>
            <p:cNvPicPr preferRelativeResize="0"/>
            <p:nvPr/>
          </p:nvPicPr>
          <p:blipFill rotWithShape="1">
            <a:blip r:embed="rId4">
              <a:alphaModFix/>
            </a:blip>
            <a:srcRect b="0" l="0" r="0" t="0"/>
            <a:stretch/>
          </p:blipFill>
          <p:spPr>
            <a:xfrm>
              <a:off x="142875" y="142875"/>
              <a:ext cx="3333900" cy="3333900"/>
            </a:xfrm>
            <a:prstGeom prst="roundRect">
              <a:avLst>
                <a:gd fmla="val 3428" name="adj"/>
              </a:avLst>
            </a:prstGeom>
            <a:noFill/>
            <a:ln>
              <a:noFill/>
            </a:ln>
          </p:spPr>
        </p:pic>
      </p:grpSp>
      <p:grpSp>
        <p:nvGrpSpPr>
          <p:cNvPr id="170" name="Google Shape;170;p17"/>
          <p:cNvGrpSpPr/>
          <p:nvPr/>
        </p:nvGrpSpPr>
        <p:grpSpPr>
          <a:xfrm>
            <a:off x="4286250" y="1047750"/>
            <a:ext cx="4381500" cy="2190900"/>
            <a:chOff x="0" y="0"/>
            <a:chExt cx="4381500" cy="2190900"/>
          </a:xfrm>
        </p:grpSpPr>
        <p:sp>
          <p:nvSpPr>
            <p:cNvPr id="171" name="Google Shape;171;p17"/>
            <p:cNvSpPr/>
            <p:nvPr/>
          </p:nvSpPr>
          <p:spPr>
            <a:xfrm>
              <a:off x="0" y="0"/>
              <a:ext cx="4381500" cy="2190900"/>
            </a:xfrm>
            <a:prstGeom prst="roundRect">
              <a:avLst>
                <a:gd fmla="val 695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 name="Google Shape;172;p17"/>
            <p:cNvSpPr txBox="1"/>
            <p:nvPr/>
          </p:nvSpPr>
          <p:spPr>
            <a:xfrm>
              <a:off x="190500" y="142875"/>
              <a:ext cx="4000500" cy="1905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zh-TW" sz="850">
                  <a:solidFill>
                    <a:srgbClr val="FFFFFF"/>
                  </a:solidFill>
                  <a:latin typeface="Noto Sans TC"/>
                  <a:ea typeface="Noto Sans TC"/>
                  <a:cs typeface="Noto Sans TC"/>
                  <a:sym typeface="Noto Sans TC"/>
                </a:rPr>
                <a:t>1</a:t>
              </a:r>
              <a:r>
                <a:rPr b="1" lang="zh-TW" sz="1100">
                  <a:solidFill>
                    <a:srgbClr val="2C3E50"/>
                  </a:solidFill>
                  <a:latin typeface="Noto Sans TC"/>
                  <a:ea typeface="Noto Sans TC"/>
                  <a:cs typeface="Noto Sans TC"/>
                  <a:sym typeface="Noto Sans TC"/>
                </a:rPr>
                <a:t>板塊交界：</a:t>
              </a:r>
              <a:r>
                <a:rPr lang="zh-TW" sz="1100">
                  <a:solidFill>
                    <a:srgbClr val="2C3E50"/>
                  </a:solidFill>
                  <a:latin typeface="Noto Sans TC"/>
                  <a:ea typeface="Noto Sans TC"/>
                  <a:cs typeface="Noto Sans TC"/>
                  <a:sym typeface="Noto Sans TC"/>
                </a:rPr>
                <a:t>台灣位於「歐亞大陸板塊」與「菲律賓海板塊」的交界推擠處。</a:t>
              </a:r>
              <a:endParaRPr sz="1100">
                <a:solidFill>
                  <a:srgbClr val="2C3E50"/>
                </a:solidFill>
                <a:latin typeface="Noto Sans TC"/>
                <a:ea typeface="Noto Sans TC"/>
                <a:cs typeface="Noto Sans TC"/>
                <a:sym typeface="Noto Sans TC"/>
              </a:endParaRPr>
            </a:p>
            <a:p>
              <a:pPr indent="0" lvl="0" marL="0" rtl="0" algn="l">
                <a:spcBef>
                  <a:spcPts val="1050"/>
                </a:spcBef>
                <a:spcAft>
                  <a:spcPts val="0"/>
                </a:spcAft>
                <a:buNone/>
              </a:pPr>
              <a:r>
                <a:rPr b="1" lang="zh-TW" sz="850">
                  <a:solidFill>
                    <a:srgbClr val="FFFFFF"/>
                  </a:solidFill>
                  <a:highlight>
                    <a:srgbClr val="2C3E50"/>
                  </a:highlight>
                  <a:latin typeface="Noto Sans TC"/>
                  <a:ea typeface="Noto Sans TC"/>
                  <a:cs typeface="Noto Sans TC"/>
                  <a:sym typeface="Noto Sans TC"/>
                </a:rPr>
                <a:t>2</a:t>
              </a:r>
              <a:r>
                <a:rPr b="1" lang="zh-TW" sz="1100">
                  <a:solidFill>
                    <a:srgbClr val="2C3E50"/>
                  </a:solidFill>
                  <a:latin typeface="Noto Sans TC"/>
                  <a:ea typeface="Noto Sans TC"/>
                  <a:cs typeface="Noto Sans TC"/>
                  <a:sym typeface="Noto Sans TC"/>
                </a:rPr>
                <a:t>擠壓隆起：</a:t>
              </a:r>
              <a:r>
                <a:rPr lang="zh-TW" sz="1100">
                  <a:solidFill>
                    <a:srgbClr val="2C3E50"/>
                  </a:solidFill>
                  <a:latin typeface="Noto Sans TC"/>
                  <a:ea typeface="Noto Sans TC"/>
                  <a:cs typeface="Noto Sans TC"/>
                  <a:sym typeface="Noto Sans TC"/>
                </a:rPr>
                <a:t>台灣島是兩大板塊大力推擠下，地層擠壓隆起浮出海面的年輕島嶼。</a:t>
              </a:r>
              <a:endParaRPr sz="1100">
                <a:solidFill>
                  <a:srgbClr val="2C3E50"/>
                </a:solidFill>
                <a:latin typeface="Noto Sans TC"/>
                <a:ea typeface="Noto Sans TC"/>
                <a:cs typeface="Noto Sans TC"/>
                <a:sym typeface="Noto Sans TC"/>
              </a:endParaRPr>
            </a:p>
            <a:p>
              <a:pPr indent="0" lvl="0" marL="0" rtl="0" algn="l">
                <a:spcBef>
                  <a:spcPts val="1050"/>
                </a:spcBef>
                <a:spcAft>
                  <a:spcPts val="0"/>
                </a:spcAft>
                <a:buNone/>
              </a:pPr>
              <a:r>
                <a:rPr b="1" lang="zh-TW" sz="850">
                  <a:solidFill>
                    <a:srgbClr val="FFFFFF"/>
                  </a:solidFill>
                  <a:latin typeface="Noto Sans TC"/>
                  <a:ea typeface="Noto Sans TC"/>
                  <a:cs typeface="Noto Sans TC"/>
                  <a:sym typeface="Noto Sans TC"/>
                </a:rPr>
                <a:t>3</a:t>
              </a:r>
              <a:r>
                <a:rPr b="1" lang="zh-TW" sz="1100">
                  <a:solidFill>
                    <a:srgbClr val="2C3E50"/>
                  </a:solidFill>
                  <a:latin typeface="Noto Sans TC"/>
                  <a:ea typeface="Noto Sans TC"/>
                  <a:cs typeface="Noto Sans TC"/>
                  <a:sym typeface="Noto Sans TC"/>
                </a:rPr>
                <a:t>持續長高：</a:t>
              </a:r>
              <a:r>
                <a:rPr lang="zh-TW" sz="1100">
                  <a:solidFill>
                    <a:srgbClr val="2C3E50"/>
                  </a:solidFill>
                  <a:latin typeface="Noto Sans TC"/>
                  <a:ea typeface="Noto Sans TC"/>
                  <a:cs typeface="Noto Sans TC"/>
                  <a:sym typeface="Noto Sans TC"/>
                </a:rPr>
                <a:t>兩大板塊至今仍持續相互推擠，台灣島上的山脈每天都還在慢慢「長高」！</a:t>
              </a:r>
              <a:endParaRPr sz="1100">
                <a:solidFill>
                  <a:srgbClr val="2C3E50"/>
                </a:solidFill>
                <a:latin typeface="Noto Sans TC"/>
                <a:ea typeface="Noto Sans TC"/>
                <a:cs typeface="Noto Sans TC"/>
                <a:sym typeface="Noto Sans TC"/>
              </a:endParaRPr>
            </a:p>
          </p:txBody>
        </p:sp>
      </p:grpSp>
      <p:grpSp>
        <p:nvGrpSpPr>
          <p:cNvPr id="173" name="Google Shape;173;p17"/>
          <p:cNvGrpSpPr/>
          <p:nvPr/>
        </p:nvGrpSpPr>
        <p:grpSpPr>
          <a:xfrm>
            <a:off x="4286250" y="3381375"/>
            <a:ext cx="4381500" cy="1285800"/>
            <a:chOff x="0" y="0"/>
            <a:chExt cx="4381500" cy="1285800"/>
          </a:xfrm>
        </p:grpSpPr>
        <p:sp>
          <p:nvSpPr>
            <p:cNvPr id="174" name="Google Shape;174;p17"/>
            <p:cNvSpPr/>
            <p:nvPr/>
          </p:nvSpPr>
          <p:spPr>
            <a:xfrm>
              <a:off x="0" y="0"/>
              <a:ext cx="4381500" cy="1285800"/>
            </a:xfrm>
            <a:prstGeom prst="roundRect">
              <a:avLst>
                <a:gd fmla="val 11851"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5" name="Google Shape;175;p17"/>
            <p:cNvSpPr txBox="1"/>
            <p:nvPr/>
          </p:nvSpPr>
          <p:spPr>
            <a:xfrm>
              <a:off x="190500" y="142875"/>
              <a:ext cx="2286000" cy="1000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zh-TW" sz="1100">
                  <a:solidFill>
                    <a:srgbClr val="E67E22"/>
                  </a:solidFill>
                  <a:latin typeface="Noto Sans TC"/>
                  <a:ea typeface="Noto Sans TC"/>
                  <a:cs typeface="Noto Sans TC"/>
                  <a:sym typeface="Noto Sans TC"/>
                </a:rPr>
                <a:t>數據焦點 📊</a:t>
              </a:r>
              <a:endParaRPr b="1" sz="1100">
                <a:solidFill>
                  <a:srgbClr val="E67E22"/>
                </a:solidFill>
                <a:latin typeface="Noto Sans TC"/>
                <a:ea typeface="Noto Sans TC"/>
                <a:cs typeface="Noto Sans TC"/>
                <a:sym typeface="Noto Sans TC"/>
              </a:endParaRPr>
            </a:p>
            <a:p>
              <a:pPr indent="0" lvl="0" marL="0" rtl="0" algn="l">
                <a:spcBef>
                  <a:spcPts val="150"/>
                </a:spcBef>
                <a:spcAft>
                  <a:spcPts val="0"/>
                </a:spcAft>
                <a:buNone/>
              </a:pPr>
              <a:r>
                <a:rPr b="0" lang="zh-TW" sz="1800">
                  <a:solidFill>
                    <a:srgbClr val="FFFFFF"/>
                  </a:solidFill>
                  <a:latin typeface="Noto Sans TC"/>
                  <a:ea typeface="Noto Sans TC"/>
                  <a:cs typeface="Noto Sans TC"/>
                  <a:sym typeface="Noto Sans TC"/>
                </a:rPr>
                <a:t>約 1/20 有感</a:t>
              </a:r>
              <a:endParaRPr b="0" sz="1800">
                <a:solidFill>
                  <a:srgbClr val="FFFFFF"/>
                </a:solidFill>
                <a:latin typeface="Noto Sans TC"/>
                <a:ea typeface="Noto Sans TC"/>
                <a:cs typeface="Noto Sans TC"/>
                <a:sym typeface="Noto Sans TC"/>
              </a:endParaRPr>
            </a:p>
            <a:p>
              <a:pPr indent="0" lvl="0" marL="0" rtl="0" algn="l">
                <a:spcBef>
                  <a:spcPts val="150"/>
                </a:spcBef>
                <a:spcAft>
                  <a:spcPts val="0"/>
                </a:spcAft>
                <a:buNone/>
              </a:pPr>
              <a:r>
                <a:rPr b="0" lang="zh-TW" sz="950">
                  <a:solidFill>
                    <a:srgbClr val="E2E8F0"/>
                  </a:solidFill>
                  <a:latin typeface="Noto Sans TC"/>
                  <a:ea typeface="Noto Sans TC"/>
                  <a:cs typeface="Noto Sans TC"/>
                  <a:sym typeface="Noto Sans TC"/>
                </a:rPr>
                <a:t>台灣平均每年發生上千次地震，僅約 5% 為有感地震，其餘皆為無感地震。</a:t>
              </a:r>
              <a:endParaRPr b="0" sz="950">
                <a:solidFill>
                  <a:srgbClr val="E2E8F0"/>
                </a:solidFill>
                <a:latin typeface="Noto Sans TC"/>
                <a:ea typeface="Noto Sans TC"/>
                <a:cs typeface="Noto Sans TC"/>
                <a:sym typeface="Noto Sans TC"/>
              </a:endParaRPr>
            </a:p>
          </p:txBody>
        </p:sp>
        <p:sp>
          <p:nvSpPr>
            <p:cNvPr id="176" name="Google Shape;176;p17"/>
            <p:cNvSpPr txBox="1"/>
            <p:nvPr/>
          </p:nvSpPr>
          <p:spPr>
            <a:xfrm>
              <a:off x="2714625" y="228600"/>
              <a:ext cx="1428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zh-TW" sz="850">
                  <a:solidFill>
                    <a:srgbClr val="E2E8F0"/>
                  </a:solidFill>
                  <a:latin typeface="Noto Sans TC"/>
                  <a:ea typeface="Noto Sans TC"/>
                  <a:cs typeface="Noto Sans TC"/>
                  <a:sym typeface="Noto Sans TC"/>
                </a:rPr>
                <a:t>有感地震 (1)</a:t>
              </a:r>
              <a:r>
                <a:rPr lang="zh-TW" sz="850">
                  <a:solidFill>
                    <a:srgbClr val="7F8C8D"/>
                  </a:solidFill>
                  <a:latin typeface="Noto Sans TC"/>
                  <a:ea typeface="Noto Sans TC"/>
                  <a:cs typeface="Noto Sans TC"/>
                  <a:sym typeface="Noto Sans TC"/>
                </a:rPr>
                <a:t>無感 (19)</a:t>
              </a:r>
              <a:endParaRPr sz="850">
                <a:solidFill>
                  <a:srgbClr val="E2E8F0"/>
                </a:solidFill>
                <a:latin typeface="Noto Sans TC"/>
                <a:ea typeface="Noto Sans TC"/>
                <a:cs typeface="Noto Sans TC"/>
                <a:sym typeface="Noto Sans TC"/>
              </a:endParaRPr>
            </a:p>
          </p:txBody>
        </p:sp>
        <p:grpSp>
          <p:nvGrpSpPr>
            <p:cNvPr id="177" name="Google Shape;177;p17"/>
            <p:cNvGrpSpPr/>
            <p:nvPr/>
          </p:nvGrpSpPr>
          <p:grpSpPr>
            <a:xfrm>
              <a:off x="2657475" y="438150"/>
              <a:ext cx="1476525" cy="257325"/>
              <a:chOff x="-57150" y="-57150"/>
              <a:chExt cx="1476525" cy="257325"/>
            </a:xfrm>
          </p:grpSpPr>
          <p:sp>
            <p:nvSpPr>
              <p:cNvPr id="178" name="Google Shape;178;p17"/>
              <p:cNvSpPr/>
              <p:nvPr/>
            </p:nvSpPr>
            <p:spPr>
              <a:xfrm>
                <a:off x="-57150" y="-57150"/>
                <a:ext cx="114300" cy="114300"/>
              </a:xfrm>
              <a:prstGeom prst="ellipse">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9" name="Google Shape;179;p17"/>
              <p:cNvSpPr/>
              <p:nvPr/>
            </p:nvSpPr>
            <p:spPr>
              <a:xfrm>
                <a:off x="1047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 name="Google Shape;180;p17"/>
              <p:cNvSpPr/>
              <p:nvPr/>
            </p:nvSpPr>
            <p:spPr>
              <a:xfrm>
                <a:off x="2571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1" name="Google Shape;181;p17"/>
              <p:cNvSpPr/>
              <p:nvPr/>
            </p:nvSpPr>
            <p:spPr>
              <a:xfrm>
                <a:off x="4095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2" name="Google Shape;182;p17"/>
              <p:cNvSpPr/>
              <p:nvPr/>
            </p:nvSpPr>
            <p:spPr>
              <a:xfrm>
                <a:off x="5619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3" name="Google Shape;183;p17"/>
              <p:cNvSpPr/>
              <p:nvPr/>
            </p:nvSpPr>
            <p:spPr>
              <a:xfrm>
                <a:off x="7143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4" name="Google Shape;184;p17"/>
              <p:cNvSpPr/>
              <p:nvPr/>
            </p:nvSpPr>
            <p:spPr>
              <a:xfrm>
                <a:off x="8667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 name="Google Shape;185;p17"/>
              <p:cNvSpPr/>
              <p:nvPr/>
            </p:nvSpPr>
            <p:spPr>
              <a:xfrm>
                <a:off x="10191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6" name="Google Shape;186;p17"/>
              <p:cNvSpPr/>
              <p:nvPr/>
            </p:nvSpPr>
            <p:spPr>
              <a:xfrm>
                <a:off x="11715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 name="Google Shape;187;p17"/>
              <p:cNvSpPr/>
              <p:nvPr/>
            </p:nvSpPr>
            <p:spPr>
              <a:xfrm>
                <a:off x="1323975" y="-4762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8" name="Google Shape;188;p17"/>
              <p:cNvSpPr/>
              <p:nvPr/>
            </p:nvSpPr>
            <p:spPr>
              <a:xfrm>
                <a:off x="-4762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9" name="Google Shape;189;p17"/>
              <p:cNvSpPr/>
              <p:nvPr/>
            </p:nvSpPr>
            <p:spPr>
              <a:xfrm>
                <a:off x="1047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 name="Google Shape;190;p17"/>
              <p:cNvSpPr/>
              <p:nvPr/>
            </p:nvSpPr>
            <p:spPr>
              <a:xfrm>
                <a:off x="2571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 name="Google Shape;191;p17"/>
              <p:cNvSpPr/>
              <p:nvPr/>
            </p:nvSpPr>
            <p:spPr>
              <a:xfrm>
                <a:off x="4095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2" name="Google Shape;192;p17"/>
              <p:cNvSpPr/>
              <p:nvPr/>
            </p:nvSpPr>
            <p:spPr>
              <a:xfrm>
                <a:off x="5619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 name="Google Shape;193;p17"/>
              <p:cNvSpPr/>
              <p:nvPr/>
            </p:nvSpPr>
            <p:spPr>
              <a:xfrm>
                <a:off x="7143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 name="Google Shape;194;p17"/>
              <p:cNvSpPr/>
              <p:nvPr/>
            </p:nvSpPr>
            <p:spPr>
              <a:xfrm>
                <a:off x="8667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 name="Google Shape;195;p17"/>
              <p:cNvSpPr/>
              <p:nvPr/>
            </p:nvSpPr>
            <p:spPr>
              <a:xfrm>
                <a:off x="10191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 name="Google Shape;196;p17"/>
              <p:cNvSpPr/>
              <p:nvPr/>
            </p:nvSpPr>
            <p:spPr>
              <a:xfrm>
                <a:off x="11715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7" name="Google Shape;197;p17"/>
              <p:cNvSpPr/>
              <p:nvPr/>
            </p:nvSpPr>
            <p:spPr>
              <a:xfrm>
                <a:off x="1323975" y="104775"/>
                <a:ext cx="95400" cy="95400"/>
              </a:xfrm>
              <a:prstGeom prst="ellipse">
                <a:avLst/>
              </a:prstGeom>
              <a:solidFill>
                <a:srgbClr val="5D6D7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01" name="Shape 201"/>
        <p:cNvGrpSpPr/>
        <p:nvPr/>
      </p:nvGrpSpPr>
      <p:grpSpPr>
        <a:xfrm>
          <a:off x="0" y="0"/>
          <a:ext cx="0" cy="0"/>
          <a:chOff x="0" y="0"/>
          <a:chExt cx="0" cy="0"/>
        </a:xfrm>
      </p:grpSpPr>
      <p:sp>
        <p:nvSpPr>
          <p:cNvPr id="202" name="Google Shape;202;p18"/>
          <p:cNvSpPr/>
          <p:nvPr/>
        </p:nvSpPr>
        <p:spPr>
          <a:xfrm>
            <a:off x="-476250" y="23812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 name="Google Shape;203;p18"/>
          <p:cNvSpPr/>
          <p:nvPr/>
        </p:nvSpPr>
        <p:spPr>
          <a:xfrm>
            <a:off x="-476250" y="2619375"/>
            <a:ext cx="9620400" cy="466800"/>
          </a:xfrm>
          <a:custGeom>
            <a:rect b="b" l="l" r="r" t="t"/>
            <a:pathLst>
              <a:path extrusionOk="0" h="120000" w="120000">
                <a:moveTo>
                  <a:pt x="0" y="110206"/>
                </a:moveTo>
                <a:lnTo>
                  <a:pt x="120000" y="0"/>
                </a:lnTo>
                <a:lnTo>
                  <a:pt x="120000" y="9794"/>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04" name="Google Shape;204;p18"/>
          <p:cNvGrpSpPr/>
          <p:nvPr/>
        </p:nvGrpSpPr>
        <p:grpSpPr>
          <a:xfrm>
            <a:off x="476250" y="285750"/>
            <a:ext cx="1047900" cy="247800"/>
            <a:chOff x="0" y="0"/>
            <a:chExt cx="1047900" cy="247800"/>
          </a:xfrm>
        </p:grpSpPr>
        <p:sp>
          <p:nvSpPr>
            <p:cNvPr id="205" name="Google Shape;205;p18"/>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6" name="Google Shape;206;p18"/>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207" name="Google Shape;207;p18"/>
          <p:cNvSpPr txBox="1"/>
          <p:nvPr/>
        </p:nvSpPr>
        <p:spPr>
          <a:xfrm>
            <a:off x="1666875" y="219075"/>
            <a:ext cx="70008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2200">
                <a:solidFill>
                  <a:srgbClr val="2C3E50"/>
                </a:solidFill>
                <a:latin typeface="Noto Sans TC"/>
                <a:ea typeface="Noto Sans TC"/>
                <a:cs typeface="Noto Sans TC"/>
                <a:sym typeface="Noto Sans TC"/>
              </a:rPr>
              <a:t>認識地底關鍵字：</a:t>
            </a:r>
            <a:r>
              <a:rPr b="0" lang="zh-TW" sz="2200">
                <a:solidFill>
                  <a:srgbClr val="D35400"/>
                </a:solidFill>
                <a:latin typeface="Noto Sans TC"/>
                <a:ea typeface="Noto Sans TC"/>
                <a:cs typeface="Noto Sans TC"/>
                <a:sym typeface="Noto Sans TC"/>
              </a:rPr>
              <a:t>斷層、震源與震央</a:t>
            </a:r>
            <a:endParaRPr b="0" sz="2200">
              <a:solidFill>
                <a:srgbClr val="2C3E50"/>
              </a:solidFill>
              <a:latin typeface="Noto Sans TC"/>
              <a:ea typeface="Noto Sans TC"/>
              <a:cs typeface="Noto Sans TC"/>
              <a:sym typeface="Noto Sans TC"/>
            </a:endParaRPr>
          </a:p>
        </p:txBody>
      </p:sp>
      <p:sp>
        <p:nvSpPr>
          <p:cNvPr id="208" name="Google Shape;208;p18"/>
          <p:cNvSpPr/>
          <p:nvPr/>
        </p:nvSpPr>
        <p:spPr>
          <a:xfrm>
            <a:off x="476250" y="904875"/>
            <a:ext cx="3714900" cy="3905400"/>
          </a:xfrm>
          <a:prstGeom prst="roundRect">
            <a:avLst>
              <a:gd fmla="val 4102"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detailed 3D cross-section diagram of the Earth's crust showing a fault line split, flat vector illustration style, earth colors like ochre, terracotta, and slate, clean and educational, without any text labels." id="209" name="Google Shape;209;p18"/>
          <p:cNvPicPr preferRelativeResize="0"/>
          <p:nvPr/>
        </p:nvPicPr>
        <p:blipFill rotWithShape="1">
          <a:blip r:embed="rId3">
            <a:alphaModFix/>
          </a:blip>
          <a:srcRect b="0" l="0" r="0" t="0"/>
          <a:stretch/>
        </p:blipFill>
        <p:spPr>
          <a:xfrm>
            <a:off x="695325" y="1095375"/>
            <a:ext cx="3276600" cy="2457600"/>
          </a:xfrm>
          <a:prstGeom prst="roundRect">
            <a:avLst>
              <a:gd fmla="val 4651" name="adj"/>
            </a:avLst>
          </a:prstGeom>
          <a:noFill/>
          <a:ln>
            <a:noFill/>
          </a:ln>
        </p:spPr>
      </p:pic>
      <p:sp>
        <p:nvSpPr>
          <p:cNvPr id="210" name="Google Shape;210;p18"/>
          <p:cNvSpPr/>
          <p:nvPr/>
        </p:nvSpPr>
        <p:spPr>
          <a:xfrm>
            <a:off x="695325" y="1095375"/>
            <a:ext cx="3276600" cy="2457600"/>
          </a:xfrm>
          <a:prstGeom prst="roundRect">
            <a:avLst>
              <a:gd fmla="val 4651" name="adj"/>
            </a:avLst>
          </a:prstGeom>
          <a:solidFill>
            <a:srgbClr val="000000">
              <a:alpha val="0"/>
            </a:srgbClr>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11" name="Google Shape;211;p18"/>
          <p:cNvPicPr preferRelativeResize="0"/>
          <p:nvPr/>
        </p:nvPicPr>
        <p:blipFill rotWithShape="1">
          <a:blip r:embed="rId4">
            <a:alphaModFix/>
          </a:blip>
          <a:srcRect b="0" l="0" r="0" t="0"/>
          <a:stretch/>
        </p:blipFill>
        <p:spPr>
          <a:xfrm>
            <a:off x="2324100" y="1733550"/>
            <a:ext cx="19200" cy="1028700"/>
          </a:xfrm>
          <a:prstGeom prst="rect">
            <a:avLst/>
          </a:prstGeom>
          <a:noFill/>
          <a:ln>
            <a:noFill/>
          </a:ln>
        </p:spPr>
      </p:pic>
      <p:sp>
        <p:nvSpPr>
          <p:cNvPr id="212" name="Google Shape;212;p18"/>
          <p:cNvSpPr/>
          <p:nvPr/>
        </p:nvSpPr>
        <p:spPr>
          <a:xfrm>
            <a:off x="2295525" y="1666875"/>
            <a:ext cx="76200" cy="66600"/>
          </a:xfrm>
          <a:custGeom>
            <a:rect b="b" l="l" r="r" t="t"/>
            <a:pathLst>
              <a:path extrusionOk="0" h="120000" w="120000">
                <a:moveTo>
                  <a:pt x="60000" y="0"/>
                </a:moveTo>
                <a:lnTo>
                  <a:pt x="0" y="120000"/>
                </a:lnTo>
                <a:lnTo>
                  <a:pt x="120000" y="120000"/>
                </a:lnTo>
                <a:close/>
              </a:path>
            </a:pathLst>
          </a:custGeom>
          <a:solidFill>
            <a:srgbClr val="D354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3" name="Google Shape;213;p18"/>
          <p:cNvSpPr/>
          <p:nvPr/>
        </p:nvSpPr>
        <p:spPr>
          <a:xfrm>
            <a:off x="2238375" y="2667000"/>
            <a:ext cx="190500" cy="190500"/>
          </a:xfrm>
          <a:prstGeom prst="ellipse">
            <a:avLst/>
          </a:prstGeom>
          <a:solidFill>
            <a:srgbClr val="D35400">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4" name="Google Shape;214;p18"/>
          <p:cNvSpPr/>
          <p:nvPr/>
        </p:nvSpPr>
        <p:spPr>
          <a:xfrm>
            <a:off x="2295525" y="2724150"/>
            <a:ext cx="76200" cy="76200"/>
          </a:xfrm>
          <a:prstGeom prst="ellipse">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15" name="Google Shape;215;p18"/>
          <p:cNvPicPr preferRelativeResize="0"/>
          <p:nvPr/>
        </p:nvPicPr>
        <p:blipFill rotWithShape="1">
          <a:blip r:embed="rId5">
            <a:alphaModFix/>
          </a:blip>
          <a:srcRect b="0" l="0" r="0" t="0"/>
          <a:stretch/>
        </p:blipFill>
        <p:spPr>
          <a:xfrm>
            <a:off x="2171700" y="1552575"/>
            <a:ext cx="324000" cy="324000"/>
          </a:xfrm>
          <a:prstGeom prst="rect">
            <a:avLst/>
          </a:prstGeom>
          <a:noFill/>
          <a:ln>
            <a:noFill/>
          </a:ln>
        </p:spPr>
      </p:pic>
      <p:sp>
        <p:nvSpPr>
          <p:cNvPr id="216" name="Google Shape;216;p18"/>
          <p:cNvSpPr/>
          <p:nvPr/>
        </p:nvSpPr>
        <p:spPr>
          <a:xfrm>
            <a:off x="2257425" y="1638300"/>
            <a:ext cx="152400" cy="152400"/>
          </a:xfrm>
          <a:prstGeom prst="ellipse">
            <a:avLst/>
          </a:prstGeom>
          <a:solidFill>
            <a:srgbClr val="000000">
              <a:alpha val="0"/>
            </a:srgbClr>
          </a:solidFill>
          <a:ln cap="flat" cmpd="sng" w="19050">
            <a:solidFill>
              <a:srgbClr val="E67E22"/>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7" name="Google Shape;217;p18"/>
          <p:cNvSpPr/>
          <p:nvPr/>
        </p:nvSpPr>
        <p:spPr>
          <a:xfrm>
            <a:off x="2305050" y="1685925"/>
            <a:ext cx="57300" cy="57300"/>
          </a:xfrm>
          <a:prstGeom prst="ellipse">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8" name="Google Shape;218;p18"/>
          <p:cNvSpPr txBox="1"/>
          <p:nvPr/>
        </p:nvSpPr>
        <p:spPr>
          <a:xfrm>
            <a:off x="1381125" y="2647950"/>
            <a:ext cx="857400" cy="2286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b="1" lang="zh-TW" sz="1000">
                <a:solidFill>
                  <a:srgbClr val="2C3E50"/>
                </a:solidFill>
                <a:latin typeface="Noto Sans TC"/>
                <a:ea typeface="Noto Sans TC"/>
                <a:cs typeface="Noto Sans TC"/>
                <a:sym typeface="Noto Sans TC"/>
              </a:rPr>
              <a:t>震源 (地底)</a:t>
            </a:r>
            <a:endParaRPr b="1" sz="1000">
              <a:solidFill>
                <a:srgbClr val="2C3E50"/>
              </a:solidFill>
              <a:latin typeface="Noto Sans TC"/>
              <a:ea typeface="Noto Sans TC"/>
              <a:cs typeface="Noto Sans TC"/>
              <a:sym typeface="Noto Sans TC"/>
            </a:endParaRPr>
          </a:p>
        </p:txBody>
      </p:sp>
      <p:sp>
        <p:nvSpPr>
          <p:cNvPr id="219" name="Google Shape;219;p18"/>
          <p:cNvSpPr txBox="1"/>
          <p:nvPr/>
        </p:nvSpPr>
        <p:spPr>
          <a:xfrm>
            <a:off x="1381125" y="1600200"/>
            <a:ext cx="857400" cy="2286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b="1" lang="zh-TW" sz="1000">
                <a:solidFill>
                  <a:srgbClr val="2C3E50"/>
                </a:solidFill>
                <a:latin typeface="Noto Sans TC"/>
                <a:ea typeface="Noto Sans TC"/>
                <a:cs typeface="Noto Sans TC"/>
                <a:sym typeface="Noto Sans TC"/>
              </a:rPr>
              <a:t>震央 (地表)</a:t>
            </a:r>
            <a:endParaRPr b="1" sz="1000">
              <a:solidFill>
                <a:srgbClr val="2C3E50"/>
              </a:solidFill>
              <a:latin typeface="Noto Sans TC"/>
              <a:ea typeface="Noto Sans TC"/>
              <a:cs typeface="Noto Sans TC"/>
              <a:sym typeface="Noto Sans TC"/>
            </a:endParaRPr>
          </a:p>
        </p:txBody>
      </p:sp>
      <p:sp>
        <p:nvSpPr>
          <p:cNvPr id="220" name="Google Shape;220;p18"/>
          <p:cNvSpPr txBox="1"/>
          <p:nvPr/>
        </p:nvSpPr>
        <p:spPr>
          <a:xfrm>
            <a:off x="2428875" y="2171700"/>
            <a:ext cx="1428900" cy="228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000">
                <a:solidFill>
                  <a:srgbClr val="2C3E50"/>
                </a:solidFill>
                <a:latin typeface="Noto Sans TC"/>
                <a:ea typeface="Noto Sans TC"/>
                <a:cs typeface="Noto Sans TC"/>
                <a:sym typeface="Noto Sans TC"/>
              </a:rPr>
              <a:t>⚡ 斷層面</a:t>
            </a:r>
            <a:endParaRPr b="1" sz="1000">
              <a:solidFill>
                <a:srgbClr val="2C3E50"/>
              </a:solidFill>
              <a:latin typeface="Noto Sans TC"/>
              <a:ea typeface="Noto Sans TC"/>
              <a:cs typeface="Noto Sans TC"/>
              <a:sym typeface="Noto Sans TC"/>
            </a:endParaRPr>
          </a:p>
        </p:txBody>
      </p:sp>
      <p:sp>
        <p:nvSpPr>
          <p:cNvPr id="221" name="Google Shape;221;p18"/>
          <p:cNvSpPr txBox="1"/>
          <p:nvPr/>
        </p:nvSpPr>
        <p:spPr>
          <a:xfrm>
            <a:off x="695325" y="3762375"/>
            <a:ext cx="3276600" cy="90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100">
                <a:solidFill>
                  <a:srgbClr val="2C3E50"/>
                </a:solidFill>
                <a:latin typeface="Noto Sans TC"/>
                <a:ea typeface="Noto Sans TC"/>
                <a:cs typeface="Noto Sans TC"/>
                <a:sym typeface="Noto Sans TC"/>
              </a:rPr>
              <a:t>地底至地表的立體空間關係</a:t>
            </a:r>
            <a:endParaRPr b="1" sz="1100">
              <a:solidFill>
                <a:srgbClr val="2C3E50"/>
              </a:solidFill>
              <a:latin typeface="Noto Sans TC"/>
              <a:ea typeface="Noto Sans TC"/>
              <a:cs typeface="Noto Sans TC"/>
              <a:sym typeface="Noto Sans TC"/>
            </a:endParaRPr>
          </a:p>
          <a:p>
            <a:pPr indent="0" lvl="0" marL="0" rtl="0" algn="l">
              <a:spcBef>
                <a:spcPts val="300"/>
              </a:spcBef>
              <a:spcAft>
                <a:spcPts val="0"/>
              </a:spcAft>
              <a:buNone/>
            </a:pPr>
            <a:r>
              <a:rPr b="0" lang="zh-TW" sz="950">
                <a:solidFill>
                  <a:srgbClr val="7F8C8D"/>
                </a:solidFill>
                <a:latin typeface="Noto Sans TC"/>
                <a:ea typeface="Noto Sans TC"/>
                <a:cs typeface="Noto Sans TC"/>
                <a:sym typeface="Noto Sans TC"/>
              </a:rPr>
              <a:t>「震源」是地底岩層釋放能量的起點，其正上方的地表位置即為「震央」。斷層則是變動產生的裂縫。</a:t>
            </a:r>
            <a:endParaRPr b="0" sz="950">
              <a:solidFill>
                <a:srgbClr val="7F8C8D"/>
              </a:solidFill>
              <a:latin typeface="Noto Sans TC"/>
              <a:ea typeface="Noto Sans TC"/>
              <a:cs typeface="Noto Sans TC"/>
              <a:sym typeface="Noto Sans TC"/>
            </a:endParaRPr>
          </a:p>
        </p:txBody>
      </p:sp>
      <p:grpSp>
        <p:nvGrpSpPr>
          <p:cNvPr id="222" name="Google Shape;222;p18"/>
          <p:cNvGrpSpPr/>
          <p:nvPr/>
        </p:nvGrpSpPr>
        <p:grpSpPr>
          <a:xfrm>
            <a:off x="4476750" y="904875"/>
            <a:ext cx="4191000" cy="1143000"/>
            <a:chOff x="0" y="0"/>
            <a:chExt cx="4191000" cy="1143000"/>
          </a:xfrm>
        </p:grpSpPr>
        <p:sp>
          <p:nvSpPr>
            <p:cNvPr id="223" name="Google Shape;223;p18"/>
            <p:cNvSpPr/>
            <p:nvPr/>
          </p:nvSpPr>
          <p:spPr>
            <a:xfrm>
              <a:off x="0" y="0"/>
              <a:ext cx="4191000" cy="1143000"/>
            </a:xfrm>
            <a:prstGeom prst="roundRect">
              <a:avLst>
                <a:gd fmla="val 10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4" name="Google Shape;224;p18"/>
            <p:cNvSpPr/>
            <p:nvPr/>
          </p:nvSpPr>
          <p:spPr>
            <a:xfrm>
              <a:off x="114300" y="142875"/>
              <a:ext cx="57300" cy="857400"/>
            </a:xfrm>
            <a:prstGeom prst="roundRect">
              <a:avLst>
                <a:gd fmla="val 50000" name="adj"/>
              </a:avLst>
            </a:prstGeom>
            <a:solidFill>
              <a:srgbClr val="7F8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5" name="Google Shape;225;p18"/>
            <p:cNvSpPr txBox="1"/>
            <p:nvPr/>
          </p:nvSpPr>
          <p:spPr>
            <a:xfrm>
              <a:off x="304800" y="142875"/>
              <a:ext cx="37149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5D6D7E"/>
                  </a:solidFill>
                  <a:latin typeface="Noto Sans TC"/>
                  <a:ea typeface="Noto Sans TC"/>
                  <a:cs typeface="Noto Sans TC"/>
                  <a:sym typeface="Noto Sans TC"/>
                </a:rPr>
                <a:t>01 斷層</a:t>
              </a:r>
              <a:r>
                <a:rPr b="0" lang="zh-TW" sz="950">
                  <a:solidFill>
                    <a:srgbClr val="7F8C8D"/>
                  </a:solidFill>
                  <a:latin typeface="Noto Sans TC"/>
                  <a:ea typeface="Noto Sans TC"/>
                  <a:cs typeface="Noto Sans TC"/>
                  <a:sym typeface="Noto Sans TC"/>
                </a:rPr>
                <a:t>Fault</a:t>
              </a:r>
              <a:endParaRPr b="1" sz="1300">
                <a:solidFill>
                  <a:srgbClr val="5D6D7E"/>
                </a:solidFill>
                <a:latin typeface="Noto Sans TC"/>
                <a:ea typeface="Noto Sans TC"/>
                <a:cs typeface="Noto Sans TC"/>
                <a:sym typeface="Noto Sans TC"/>
              </a:endParaRPr>
            </a:p>
            <a:p>
              <a:pPr indent="0" lvl="0" marL="0" rtl="0" algn="l">
                <a:spcBef>
                  <a:spcPts val="450"/>
                </a:spcBef>
                <a:spcAft>
                  <a:spcPts val="0"/>
                </a:spcAft>
                <a:buNone/>
              </a:pPr>
              <a:r>
                <a:rPr b="0" lang="zh-TW" sz="1150">
                  <a:solidFill>
                    <a:srgbClr val="333333"/>
                  </a:solidFill>
                  <a:latin typeface="Noto Sans TC"/>
                  <a:ea typeface="Noto Sans TC"/>
                  <a:cs typeface="Noto Sans TC"/>
                  <a:sym typeface="Noto Sans TC"/>
                </a:rPr>
                <a:t>岩層受力破裂並發生相對移動的裂縫。</a:t>
              </a:r>
              <a:endParaRPr b="0" sz="1150">
                <a:solidFill>
                  <a:srgbClr val="333333"/>
                </a:solidFill>
                <a:latin typeface="Noto Sans TC"/>
                <a:ea typeface="Noto Sans TC"/>
                <a:cs typeface="Noto Sans TC"/>
                <a:sym typeface="Noto Sans TC"/>
              </a:endParaRPr>
            </a:p>
            <a:p>
              <a:pPr indent="0" lvl="0" marL="0" rtl="0" algn="l">
                <a:spcBef>
                  <a:spcPts val="450"/>
                </a:spcBef>
                <a:spcAft>
                  <a:spcPts val="0"/>
                </a:spcAft>
                <a:buNone/>
              </a:pPr>
              <a:r>
                <a:rPr b="0" lang="zh-TW" sz="1000">
                  <a:solidFill>
                    <a:srgbClr val="E67E22"/>
                  </a:solidFill>
                  <a:latin typeface="Noto Sans TC"/>
                  <a:ea typeface="Noto Sans TC"/>
                  <a:cs typeface="Noto Sans TC"/>
                  <a:sym typeface="Noto Sans TC"/>
                </a:rPr>
                <a:t>💡 台灣目前已知的活動斷層共有 33 條。</a:t>
              </a:r>
              <a:endParaRPr b="0" sz="1000">
                <a:solidFill>
                  <a:srgbClr val="E67E22"/>
                </a:solidFill>
                <a:latin typeface="Noto Sans TC"/>
                <a:ea typeface="Noto Sans TC"/>
                <a:cs typeface="Noto Sans TC"/>
                <a:sym typeface="Noto Sans TC"/>
              </a:endParaRPr>
            </a:p>
          </p:txBody>
        </p:sp>
      </p:grpSp>
      <p:grpSp>
        <p:nvGrpSpPr>
          <p:cNvPr id="226" name="Google Shape;226;p18"/>
          <p:cNvGrpSpPr/>
          <p:nvPr/>
        </p:nvGrpSpPr>
        <p:grpSpPr>
          <a:xfrm>
            <a:off x="4476750" y="2190750"/>
            <a:ext cx="4191000" cy="1143000"/>
            <a:chOff x="0" y="0"/>
            <a:chExt cx="4191000" cy="1143000"/>
          </a:xfrm>
        </p:grpSpPr>
        <p:sp>
          <p:nvSpPr>
            <p:cNvPr id="227" name="Google Shape;227;p18"/>
            <p:cNvSpPr/>
            <p:nvPr/>
          </p:nvSpPr>
          <p:spPr>
            <a:xfrm>
              <a:off x="0" y="0"/>
              <a:ext cx="4191000" cy="1143000"/>
            </a:xfrm>
            <a:prstGeom prst="roundRect">
              <a:avLst>
                <a:gd fmla="val 10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 name="Google Shape;228;p18"/>
            <p:cNvSpPr/>
            <p:nvPr/>
          </p:nvSpPr>
          <p:spPr>
            <a:xfrm>
              <a:off x="114300" y="142875"/>
              <a:ext cx="57300" cy="857400"/>
            </a:xfrm>
            <a:prstGeom prst="roundRect">
              <a:avLst>
                <a:gd fmla="val 50000" name="adj"/>
              </a:avLst>
            </a:prstGeom>
            <a:solidFill>
              <a:srgbClr val="D354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 name="Google Shape;229;p18"/>
            <p:cNvSpPr txBox="1"/>
            <p:nvPr/>
          </p:nvSpPr>
          <p:spPr>
            <a:xfrm>
              <a:off x="304800" y="142875"/>
              <a:ext cx="37149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D35400"/>
                  </a:solidFill>
                  <a:latin typeface="Noto Sans TC"/>
                  <a:ea typeface="Noto Sans TC"/>
                  <a:cs typeface="Noto Sans TC"/>
                  <a:sym typeface="Noto Sans TC"/>
                </a:rPr>
                <a:t>02 震源</a:t>
              </a:r>
              <a:r>
                <a:rPr b="0" lang="zh-TW" sz="950">
                  <a:solidFill>
                    <a:srgbClr val="7F8C8D"/>
                  </a:solidFill>
                  <a:latin typeface="Noto Sans TC"/>
                  <a:ea typeface="Noto Sans TC"/>
                  <a:cs typeface="Noto Sans TC"/>
                  <a:sym typeface="Noto Sans TC"/>
                </a:rPr>
                <a:t>Hypocenter / Focus</a:t>
              </a:r>
              <a:endParaRPr b="1" sz="1300">
                <a:solidFill>
                  <a:srgbClr val="D35400"/>
                </a:solidFill>
                <a:latin typeface="Noto Sans TC"/>
                <a:ea typeface="Noto Sans TC"/>
                <a:cs typeface="Noto Sans TC"/>
                <a:sym typeface="Noto Sans TC"/>
              </a:endParaRPr>
            </a:p>
            <a:p>
              <a:pPr indent="0" lvl="0" marL="0" rtl="0" algn="l">
                <a:spcBef>
                  <a:spcPts val="450"/>
                </a:spcBef>
                <a:spcAft>
                  <a:spcPts val="0"/>
                </a:spcAft>
                <a:buNone/>
              </a:pPr>
              <a:r>
                <a:rPr b="0" lang="zh-TW" sz="1150">
                  <a:solidFill>
                    <a:srgbClr val="333333"/>
                  </a:solidFill>
                  <a:latin typeface="Noto Sans TC"/>
                  <a:ea typeface="Noto Sans TC"/>
                  <a:cs typeface="Noto Sans TC"/>
                  <a:sym typeface="Noto Sans TC"/>
                </a:rPr>
                <a:t>地底下岩石開始破裂、釋放地震巨大能量的起始發源處。</a:t>
              </a:r>
              <a:endParaRPr b="0" sz="1150">
                <a:solidFill>
                  <a:srgbClr val="333333"/>
                </a:solidFill>
                <a:latin typeface="Noto Sans TC"/>
                <a:ea typeface="Noto Sans TC"/>
                <a:cs typeface="Noto Sans TC"/>
                <a:sym typeface="Noto Sans TC"/>
              </a:endParaRPr>
            </a:p>
          </p:txBody>
        </p:sp>
      </p:grpSp>
      <p:grpSp>
        <p:nvGrpSpPr>
          <p:cNvPr id="230" name="Google Shape;230;p18"/>
          <p:cNvGrpSpPr/>
          <p:nvPr/>
        </p:nvGrpSpPr>
        <p:grpSpPr>
          <a:xfrm>
            <a:off x="4476750" y="3476625"/>
            <a:ext cx="4191000" cy="1143000"/>
            <a:chOff x="0" y="0"/>
            <a:chExt cx="4191000" cy="1143000"/>
          </a:xfrm>
        </p:grpSpPr>
        <p:sp>
          <p:nvSpPr>
            <p:cNvPr id="231" name="Google Shape;231;p18"/>
            <p:cNvSpPr/>
            <p:nvPr/>
          </p:nvSpPr>
          <p:spPr>
            <a:xfrm>
              <a:off x="0" y="0"/>
              <a:ext cx="4191000" cy="1143000"/>
            </a:xfrm>
            <a:prstGeom prst="roundRect">
              <a:avLst>
                <a:gd fmla="val 10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 name="Google Shape;232;p18"/>
            <p:cNvSpPr/>
            <p:nvPr/>
          </p:nvSpPr>
          <p:spPr>
            <a:xfrm>
              <a:off x="114300" y="142875"/>
              <a:ext cx="57300" cy="8574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 name="Google Shape;233;p18"/>
            <p:cNvSpPr txBox="1"/>
            <p:nvPr/>
          </p:nvSpPr>
          <p:spPr>
            <a:xfrm>
              <a:off x="304800" y="142875"/>
              <a:ext cx="37149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E67E22"/>
                  </a:solidFill>
                  <a:latin typeface="Noto Sans TC"/>
                  <a:ea typeface="Noto Sans TC"/>
                  <a:cs typeface="Noto Sans TC"/>
                  <a:sym typeface="Noto Sans TC"/>
                </a:rPr>
                <a:t>03 震央</a:t>
              </a:r>
              <a:r>
                <a:rPr b="0" lang="zh-TW" sz="950">
                  <a:solidFill>
                    <a:srgbClr val="7F8C8D"/>
                  </a:solidFill>
                  <a:latin typeface="Noto Sans TC"/>
                  <a:ea typeface="Noto Sans TC"/>
                  <a:cs typeface="Noto Sans TC"/>
                  <a:sym typeface="Noto Sans TC"/>
                </a:rPr>
                <a:t>Epicenter</a:t>
              </a:r>
              <a:endParaRPr b="1" sz="1300">
                <a:solidFill>
                  <a:srgbClr val="E67E22"/>
                </a:solidFill>
                <a:latin typeface="Noto Sans TC"/>
                <a:ea typeface="Noto Sans TC"/>
                <a:cs typeface="Noto Sans TC"/>
                <a:sym typeface="Noto Sans TC"/>
              </a:endParaRPr>
            </a:p>
            <a:p>
              <a:pPr indent="0" lvl="0" marL="0" rtl="0" algn="l">
                <a:spcBef>
                  <a:spcPts val="450"/>
                </a:spcBef>
                <a:spcAft>
                  <a:spcPts val="0"/>
                </a:spcAft>
                <a:buNone/>
              </a:pPr>
              <a:r>
                <a:rPr b="0" lang="zh-TW" sz="1150">
                  <a:solidFill>
                    <a:srgbClr val="333333"/>
                  </a:solidFill>
                  <a:latin typeface="Noto Sans TC"/>
                  <a:ea typeface="Noto Sans TC"/>
                  <a:cs typeface="Noto Sans TC"/>
                  <a:sym typeface="Noto Sans TC"/>
                </a:rPr>
                <a:t>由地底下的「震源」垂直向上投影對應到地表的位置。</a:t>
              </a:r>
              <a:endParaRPr b="0" sz="1150">
                <a:solidFill>
                  <a:srgbClr val="333333"/>
                </a:solidFill>
                <a:latin typeface="Noto Sans TC"/>
                <a:ea typeface="Noto Sans TC"/>
                <a:cs typeface="Noto Sans TC"/>
                <a:sym typeface="Noto Sans TC"/>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19"/>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239" name="Google Shape;239;p19"/>
          <p:cNvSpPr/>
          <p:nvPr/>
        </p:nvSpPr>
        <p:spPr>
          <a:xfrm>
            <a:off x="-476250" y="23812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 name="Google Shape;240;p19"/>
          <p:cNvSpPr/>
          <p:nvPr/>
        </p:nvSpPr>
        <p:spPr>
          <a:xfrm>
            <a:off x="-476250" y="2619375"/>
            <a:ext cx="9620400" cy="466800"/>
          </a:xfrm>
          <a:custGeom>
            <a:rect b="b" l="l" r="r" t="t"/>
            <a:pathLst>
              <a:path extrusionOk="0" h="120000" w="120000">
                <a:moveTo>
                  <a:pt x="0" y="110204"/>
                </a:moveTo>
                <a:lnTo>
                  <a:pt x="120000" y="0"/>
                </a:lnTo>
                <a:lnTo>
                  <a:pt x="120000" y="9796"/>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1" name="Google Shape;241;p19"/>
          <p:cNvGrpSpPr/>
          <p:nvPr/>
        </p:nvGrpSpPr>
        <p:grpSpPr>
          <a:xfrm>
            <a:off x="476250" y="285750"/>
            <a:ext cx="1047900" cy="247800"/>
            <a:chOff x="0" y="0"/>
            <a:chExt cx="1047900" cy="247800"/>
          </a:xfrm>
        </p:grpSpPr>
        <p:sp>
          <p:nvSpPr>
            <p:cNvPr id="242" name="Google Shape;242;p19"/>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 name="Google Shape;243;p19"/>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244" name="Google Shape;244;p19"/>
          <p:cNvSpPr txBox="1"/>
          <p:nvPr/>
        </p:nvSpPr>
        <p:spPr>
          <a:xfrm>
            <a:off x="1666875" y="219075"/>
            <a:ext cx="70008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地震波賽跑：</a:t>
            </a:r>
            <a:r>
              <a:rPr b="0" lang="zh-TW" sz="2200">
                <a:solidFill>
                  <a:srgbClr val="D35400"/>
                </a:solidFill>
                <a:latin typeface="Noto Sans TC"/>
                <a:ea typeface="Noto Sans TC"/>
                <a:cs typeface="Noto Sans TC"/>
                <a:sym typeface="Noto Sans TC"/>
              </a:rPr>
              <a:t>P波與S波誰跑得快？</a:t>
            </a:r>
            <a:endParaRPr b="0" sz="2200">
              <a:solidFill>
                <a:srgbClr val="2C3E50"/>
              </a:solidFill>
              <a:latin typeface="Noto Sans TC"/>
              <a:ea typeface="Noto Sans TC"/>
              <a:cs typeface="Noto Sans TC"/>
              <a:sym typeface="Noto Sans TC"/>
            </a:endParaRPr>
          </a:p>
        </p:txBody>
      </p:sp>
      <p:grpSp>
        <p:nvGrpSpPr>
          <p:cNvPr id="245" name="Google Shape;245;p19"/>
          <p:cNvGrpSpPr/>
          <p:nvPr/>
        </p:nvGrpSpPr>
        <p:grpSpPr>
          <a:xfrm>
            <a:off x="466725" y="895350"/>
            <a:ext cx="4019700" cy="1924200"/>
            <a:chOff x="-9525" y="-9525"/>
            <a:chExt cx="4019700" cy="1924200"/>
          </a:xfrm>
        </p:grpSpPr>
        <p:pic>
          <p:nvPicPr>
            <p:cNvPr id="246" name="Google Shape;246;p19"/>
            <p:cNvPicPr preferRelativeResize="0"/>
            <p:nvPr/>
          </p:nvPicPr>
          <p:blipFill rotWithShape="1">
            <a:blip r:embed="rId4">
              <a:alphaModFix/>
            </a:blip>
            <a:srcRect b="0" l="0" r="0" t="0"/>
            <a:stretch/>
          </p:blipFill>
          <p:spPr>
            <a:xfrm>
              <a:off x="-9525" y="-9525"/>
              <a:ext cx="4019700" cy="1924200"/>
            </a:xfrm>
            <a:prstGeom prst="rect">
              <a:avLst/>
            </a:prstGeom>
            <a:noFill/>
            <a:ln>
              <a:noFill/>
            </a:ln>
          </p:spPr>
        </p:pic>
        <p:sp>
          <p:nvSpPr>
            <p:cNvPr id="247" name="Google Shape;247;p19"/>
            <p:cNvSpPr txBox="1"/>
            <p:nvPr/>
          </p:nvSpPr>
          <p:spPr>
            <a:xfrm>
              <a:off x="0" y="0"/>
              <a:ext cx="4000500" cy="19050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lang="zh-TW" sz="2400">
                  <a:solidFill>
                    <a:srgbClr val="2980B9"/>
                  </a:solidFill>
                  <a:latin typeface="Material Icons"/>
                  <a:ea typeface="Material Icons"/>
                  <a:cs typeface="Material Icons"/>
                  <a:sym typeface="Material Icons"/>
                </a:rPr>
                <a:t>bolt</a:t>
              </a:r>
              <a:r>
                <a:rPr b="0" lang="zh-TW" sz="1600">
                  <a:solidFill>
                    <a:srgbClr val="2C3E50"/>
                  </a:solidFill>
                  <a:latin typeface="Noto Sans TC"/>
                  <a:ea typeface="Noto Sans TC"/>
                  <a:cs typeface="Noto Sans TC"/>
                  <a:sym typeface="Noto Sans TC"/>
                </a:rPr>
                <a:t>P波（初波）</a:t>
              </a:r>
              <a:endParaRPr/>
            </a:p>
            <a:p>
              <a:pPr indent="0" lvl="0" marL="0" rtl="0" algn="l">
                <a:spcBef>
                  <a:spcPts val="600"/>
                </a:spcBef>
                <a:spcAft>
                  <a:spcPts val="0"/>
                </a:spcAft>
                <a:buNone/>
              </a:pPr>
              <a:r>
                <a:rPr b="1" lang="zh-TW" sz="950">
                  <a:solidFill>
                    <a:srgbClr val="FFFFFF"/>
                  </a:solidFill>
                  <a:latin typeface="Noto Sans TC"/>
                  <a:ea typeface="Noto Sans TC"/>
                  <a:cs typeface="Noto Sans TC"/>
                  <a:sym typeface="Noto Sans TC"/>
                </a:rPr>
                <a:t>🏃‍♂️ 速度最快 (第一名)</a:t>
              </a:r>
              <a:endParaRPr/>
            </a:p>
            <a:p>
              <a:pPr indent="0" lvl="0" marL="0" rtl="0" algn="l">
                <a:spcBef>
                  <a:spcPts val="900"/>
                </a:spcBef>
                <a:spcAft>
                  <a:spcPts val="0"/>
                </a:spcAft>
                <a:buNone/>
              </a:pPr>
              <a:r>
                <a:rPr lang="zh-TW" sz="1100">
                  <a:solidFill>
                    <a:srgbClr val="555555"/>
                  </a:solidFill>
                  <a:latin typeface="Noto Sans TC"/>
                  <a:ea typeface="Noto Sans TC"/>
                  <a:cs typeface="Noto Sans TC"/>
                  <a:sym typeface="Noto Sans TC"/>
                </a:rPr>
                <a:t>就像短跑名將，</a:t>
              </a:r>
              <a:r>
                <a:rPr b="1" lang="zh-TW" sz="1100">
                  <a:solidFill>
                    <a:srgbClr val="555555"/>
                  </a:solidFill>
                  <a:latin typeface="Noto Sans TC"/>
                  <a:ea typeface="Noto Sans TC"/>
                  <a:cs typeface="Noto Sans TC"/>
                  <a:sym typeface="Noto Sans TC"/>
                </a:rPr>
                <a:t>跑在最前面第一個到達觀測站</a:t>
              </a:r>
              <a:r>
                <a:rPr lang="zh-TW" sz="1100">
                  <a:solidFill>
                    <a:srgbClr val="555555"/>
                  </a:solidFill>
                  <a:latin typeface="Noto Sans TC"/>
                  <a:ea typeface="Noto Sans TC"/>
                  <a:cs typeface="Noto Sans TC"/>
                  <a:sym typeface="Noto Sans TC"/>
                </a:rPr>
                <a:t>！</a:t>
              </a:r>
              <a:endParaRPr sz="1100">
                <a:solidFill>
                  <a:srgbClr val="555555"/>
                </a:solidFill>
                <a:latin typeface="Noto Sans TC"/>
                <a:ea typeface="Noto Sans TC"/>
                <a:cs typeface="Noto Sans TC"/>
                <a:sym typeface="Noto Sans TC"/>
              </a:endParaRPr>
            </a:p>
            <a:p>
              <a:pPr indent="0" lvl="0" marL="0" rtl="0" algn="l">
                <a:spcBef>
                  <a:spcPts val="600"/>
                </a:spcBef>
                <a:spcAft>
                  <a:spcPts val="0"/>
                </a:spcAft>
                <a:buNone/>
              </a:pPr>
              <a:r>
                <a:rPr lang="zh-TW" sz="1100">
                  <a:solidFill>
                    <a:srgbClr val="555555"/>
                  </a:solidFill>
                  <a:latin typeface="Noto Sans TC"/>
                  <a:ea typeface="Noto Sans TC"/>
                  <a:cs typeface="Noto Sans TC"/>
                  <a:sym typeface="Noto Sans TC"/>
                </a:rPr>
                <a:t>不過牠的力氣小、只會產生輕微的震動，破壞力比較弱。</a:t>
              </a:r>
              <a:endParaRPr sz="1100">
                <a:solidFill>
                  <a:srgbClr val="555555"/>
                </a:solidFill>
                <a:latin typeface="Noto Sans TC"/>
                <a:ea typeface="Noto Sans TC"/>
                <a:cs typeface="Noto Sans TC"/>
                <a:sym typeface="Noto Sans TC"/>
              </a:endParaRPr>
            </a:p>
          </p:txBody>
        </p:sp>
      </p:grpSp>
      <p:grpSp>
        <p:nvGrpSpPr>
          <p:cNvPr id="248" name="Google Shape;248;p19"/>
          <p:cNvGrpSpPr/>
          <p:nvPr/>
        </p:nvGrpSpPr>
        <p:grpSpPr>
          <a:xfrm>
            <a:off x="4657725" y="895350"/>
            <a:ext cx="4019700" cy="1924200"/>
            <a:chOff x="-9525" y="-9525"/>
            <a:chExt cx="4019700" cy="1924200"/>
          </a:xfrm>
        </p:grpSpPr>
        <p:pic>
          <p:nvPicPr>
            <p:cNvPr id="249" name="Google Shape;249;p19"/>
            <p:cNvPicPr preferRelativeResize="0"/>
            <p:nvPr/>
          </p:nvPicPr>
          <p:blipFill rotWithShape="1">
            <a:blip r:embed="rId4">
              <a:alphaModFix/>
            </a:blip>
            <a:srcRect b="0" l="0" r="0" t="0"/>
            <a:stretch/>
          </p:blipFill>
          <p:spPr>
            <a:xfrm>
              <a:off x="-9525" y="-9525"/>
              <a:ext cx="4019700" cy="1924200"/>
            </a:xfrm>
            <a:prstGeom prst="rect">
              <a:avLst/>
            </a:prstGeom>
            <a:noFill/>
            <a:ln>
              <a:noFill/>
            </a:ln>
          </p:spPr>
        </p:pic>
        <p:sp>
          <p:nvSpPr>
            <p:cNvPr id="250" name="Google Shape;250;p19"/>
            <p:cNvSpPr txBox="1"/>
            <p:nvPr/>
          </p:nvSpPr>
          <p:spPr>
            <a:xfrm>
              <a:off x="0" y="0"/>
              <a:ext cx="4000500" cy="19050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lang="zh-TW" sz="2400">
                  <a:solidFill>
                    <a:srgbClr val="E67E22"/>
                  </a:solidFill>
                  <a:latin typeface="Material Icons"/>
                  <a:ea typeface="Material Icons"/>
                  <a:cs typeface="Material Icons"/>
                  <a:sym typeface="Material Icons"/>
                </a:rPr>
                <a:t>vibration</a:t>
              </a:r>
              <a:r>
                <a:rPr b="0" lang="zh-TW" sz="1600">
                  <a:solidFill>
                    <a:srgbClr val="2C3E50"/>
                  </a:solidFill>
                  <a:latin typeface="Noto Sans TC"/>
                  <a:ea typeface="Noto Sans TC"/>
                  <a:cs typeface="Noto Sans TC"/>
                  <a:sym typeface="Noto Sans TC"/>
                </a:rPr>
                <a:t>S波（次波）</a:t>
              </a:r>
              <a:endParaRPr/>
            </a:p>
            <a:p>
              <a:pPr indent="0" lvl="0" marL="0" rtl="0" algn="l">
                <a:spcBef>
                  <a:spcPts val="600"/>
                </a:spcBef>
                <a:spcAft>
                  <a:spcPts val="0"/>
                </a:spcAft>
                <a:buNone/>
              </a:pPr>
              <a:r>
                <a:rPr b="1" lang="zh-TW" sz="950">
                  <a:solidFill>
                    <a:srgbClr val="FFFFFF"/>
                  </a:solidFill>
                  <a:latin typeface="Noto Sans TC"/>
                  <a:ea typeface="Noto Sans TC"/>
                  <a:cs typeface="Noto Sans TC"/>
                  <a:sym typeface="Noto Sans TC"/>
                </a:rPr>
                <a:t>💥 威力強大 (第二名)</a:t>
              </a:r>
              <a:endParaRPr/>
            </a:p>
            <a:p>
              <a:pPr indent="0" lvl="0" marL="0" rtl="0" algn="l">
                <a:spcBef>
                  <a:spcPts val="900"/>
                </a:spcBef>
                <a:spcAft>
                  <a:spcPts val="0"/>
                </a:spcAft>
                <a:buNone/>
              </a:pPr>
              <a:r>
                <a:rPr lang="zh-TW" sz="1100">
                  <a:solidFill>
                    <a:srgbClr val="555555"/>
                  </a:solidFill>
                  <a:latin typeface="Noto Sans TC"/>
                  <a:ea typeface="Noto Sans TC"/>
                  <a:cs typeface="Noto Sans TC"/>
                  <a:sym typeface="Noto Sans TC"/>
                </a:rPr>
                <a:t>速度稍微慢一點，</a:t>
              </a:r>
              <a:r>
                <a:rPr b="1" lang="zh-TW" sz="1100">
                  <a:solidFill>
                    <a:srgbClr val="555555"/>
                  </a:solidFill>
                  <a:latin typeface="Noto Sans TC"/>
                  <a:ea typeface="Noto Sans TC"/>
                  <a:cs typeface="Noto Sans TC"/>
                  <a:sym typeface="Noto Sans TC"/>
                </a:rPr>
                <a:t>隨後才跟著到達</a:t>
              </a:r>
              <a:r>
                <a:rPr lang="zh-TW" sz="1100">
                  <a:solidFill>
                    <a:srgbClr val="555555"/>
                  </a:solidFill>
                  <a:latin typeface="Noto Sans TC"/>
                  <a:ea typeface="Noto Sans TC"/>
                  <a:cs typeface="Noto Sans TC"/>
                  <a:sym typeface="Noto Sans TC"/>
                </a:rPr>
                <a:t>。</a:t>
              </a:r>
              <a:endParaRPr sz="1100">
                <a:solidFill>
                  <a:srgbClr val="555555"/>
                </a:solidFill>
                <a:latin typeface="Noto Sans TC"/>
                <a:ea typeface="Noto Sans TC"/>
                <a:cs typeface="Noto Sans TC"/>
                <a:sym typeface="Noto Sans TC"/>
              </a:endParaRPr>
            </a:p>
            <a:p>
              <a:pPr indent="0" lvl="0" marL="0" rtl="0" algn="l">
                <a:spcBef>
                  <a:spcPts val="600"/>
                </a:spcBef>
                <a:spcAft>
                  <a:spcPts val="0"/>
                </a:spcAft>
                <a:buNone/>
              </a:pPr>
              <a:r>
                <a:rPr lang="zh-TW" sz="1100">
                  <a:solidFill>
                    <a:srgbClr val="555555"/>
                  </a:solidFill>
                  <a:latin typeface="Noto Sans TC"/>
                  <a:ea typeface="Noto Sans TC"/>
                  <a:cs typeface="Noto Sans TC"/>
                  <a:sym typeface="Noto Sans TC"/>
                </a:rPr>
                <a:t>但是牠會帶來劇烈的上下與左右搖晃，是造成破壞的主角！</a:t>
              </a:r>
              <a:endParaRPr sz="1100">
                <a:solidFill>
                  <a:srgbClr val="555555"/>
                </a:solidFill>
                <a:latin typeface="Noto Sans TC"/>
                <a:ea typeface="Noto Sans TC"/>
                <a:cs typeface="Noto Sans TC"/>
                <a:sym typeface="Noto Sans TC"/>
              </a:endParaRPr>
            </a:p>
          </p:txBody>
        </p:sp>
      </p:grpSp>
      <p:grpSp>
        <p:nvGrpSpPr>
          <p:cNvPr id="251" name="Google Shape;251;p19"/>
          <p:cNvGrpSpPr/>
          <p:nvPr/>
        </p:nvGrpSpPr>
        <p:grpSpPr>
          <a:xfrm>
            <a:off x="476250" y="3000375"/>
            <a:ext cx="8191500" cy="1666800"/>
            <a:chOff x="0" y="0"/>
            <a:chExt cx="8191500" cy="1666800"/>
          </a:xfrm>
        </p:grpSpPr>
        <p:sp>
          <p:nvSpPr>
            <p:cNvPr id="252" name="Google Shape;252;p19"/>
            <p:cNvSpPr/>
            <p:nvPr/>
          </p:nvSpPr>
          <p:spPr>
            <a:xfrm>
              <a:off x="0" y="0"/>
              <a:ext cx="8191500" cy="1666800"/>
            </a:xfrm>
            <a:prstGeom prst="roundRect">
              <a:avLst>
                <a:gd fmla="val 6857"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3" name="Google Shape;253;p19"/>
            <p:cNvSpPr txBox="1"/>
            <p:nvPr/>
          </p:nvSpPr>
          <p:spPr>
            <a:xfrm>
              <a:off x="0" y="0"/>
              <a:ext cx="8191500" cy="1666800"/>
            </a:xfrm>
            <a:prstGeom prst="rect">
              <a:avLst/>
            </a:prstGeom>
            <a:noFill/>
            <a:ln>
              <a:noFill/>
            </a:ln>
          </p:spPr>
          <p:txBody>
            <a:bodyPr anchorCtr="0" anchor="t" bIns="190500" lIns="190500" spcFirstLastPara="1" rIns="190500" wrap="square" tIns="190500">
              <a:noAutofit/>
            </a:bodyPr>
            <a:lstStyle/>
            <a:p>
              <a:pPr indent="0" lvl="0" marL="0" rtl="0" algn="l">
                <a:spcBef>
                  <a:spcPts val="0"/>
                </a:spcBef>
                <a:spcAft>
                  <a:spcPts val="0"/>
                </a:spcAft>
                <a:buNone/>
              </a:pPr>
              <a:r>
                <a:rPr lang="zh-TW" sz="2400">
                  <a:solidFill>
                    <a:srgbClr val="F1C40F"/>
                  </a:solidFill>
                  <a:latin typeface="Material Icons"/>
                  <a:ea typeface="Material Icons"/>
                  <a:cs typeface="Material Icons"/>
                  <a:sym typeface="Material Icons"/>
                </a:rPr>
                <a:t>campaign</a:t>
              </a:r>
              <a:r>
                <a:rPr b="0" lang="zh-TW" sz="1600">
                  <a:solidFill>
                    <a:srgbClr val="FFFFFF"/>
                  </a:solidFill>
                  <a:latin typeface="Noto Sans TC"/>
                  <a:ea typeface="Noto Sans TC"/>
                  <a:cs typeface="Noto Sans TC"/>
                  <a:sym typeface="Noto Sans TC"/>
                </a:rPr>
                <a:t>💡 國家級警報的超能力：跟破壞性 S波 賽跑！</a:t>
              </a:r>
              <a:endParaRPr/>
            </a:p>
            <a:p>
              <a:pPr indent="0" lvl="0" marL="0" rtl="0" algn="l">
                <a:spcBef>
                  <a:spcPts val="600"/>
                </a:spcBef>
                <a:spcAft>
                  <a:spcPts val="0"/>
                </a:spcAft>
                <a:buNone/>
              </a:pPr>
              <a:r>
                <a:rPr lang="zh-TW" sz="1150">
                  <a:solidFill>
                    <a:srgbClr val="E2E8F0"/>
                  </a:solidFill>
                  <a:latin typeface="Noto Sans TC"/>
                  <a:ea typeface="Noto Sans TC"/>
                  <a:cs typeface="Noto Sans TC"/>
                  <a:sym typeface="Noto Sans TC"/>
                </a:rPr>
                <a:t>當地震發生時，</a:t>
              </a:r>
              <a:r>
                <a:rPr b="1" lang="zh-TW" sz="1150">
                  <a:solidFill>
                    <a:srgbClr val="E2E8F0"/>
                  </a:solidFill>
                  <a:latin typeface="Noto Sans TC"/>
                  <a:ea typeface="Noto Sans TC"/>
                  <a:cs typeface="Noto Sans TC"/>
                  <a:sym typeface="Noto Sans TC"/>
                </a:rPr>
                <a:t>氣象署觀測站</a:t>
              </a:r>
              <a:r>
                <a:rPr lang="zh-TW" sz="1150">
                  <a:solidFill>
                    <a:srgbClr val="E2E8F0"/>
                  </a:solidFill>
                  <a:latin typeface="Noto Sans TC"/>
                  <a:ea typeface="Noto Sans TC"/>
                  <a:cs typeface="Noto Sans TC"/>
                  <a:sym typeface="Noto Sans TC"/>
                </a:rPr>
                <a:t>會第一時間搶先捕捉到跑得最快的 </a:t>
              </a:r>
              <a:r>
                <a:rPr b="1" lang="zh-TW" sz="1150">
                  <a:solidFill>
                    <a:srgbClr val="E2E8F0"/>
                  </a:solidFill>
                  <a:latin typeface="Noto Sans TC"/>
                  <a:ea typeface="Noto Sans TC"/>
                  <a:cs typeface="Noto Sans TC"/>
                  <a:sym typeface="Noto Sans TC"/>
                </a:rPr>
                <a:t>P波</a:t>
              </a:r>
              <a:r>
                <a:rPr lang="zh-TW" sz="1150">
                  <a:solidFill>
                    <a:srgbClr val="E2E8F0"/>
                  </a:solidFill>
                  <a:latin typeface="Noto Sans TC"/>
                  <a:ea typeface="Noto Sans TC"/>
                  <a:cs typeface="Noto Sans TC"/>
                  <a:sym typeface="Noto Sans TC"/>
                </a:rPr>
                <a:t>。</a:t>
              </a:r>
              <a:endParaRPr sz="1150">
                <a:solidFill>
                  <a:srgbClr val="E2E8F0"/>
                </a:solidFill>
                <a:latin typeface="Noto Sans TC"/>
                <a:ea typeface="Noto Sans TC"/>
                <a:cs typeface="Noto Sans TC"/>
                <a:sym typeface="Noto Sans TC"/>
              </a:endParaRPr>
            </a:p>
            <a:p>
              <a:pPr indent="0" lvl="0" marL="0" rtl="0" algn="l">
                <a:spcBef>
                  <a:spcPts val="600"/>
                </a:spcBef>
                <a:spcAft>
                  <a:spcPts val="0"/>
                </a:spcAft>
                <a:buNone/>
              </a:pPr>
              <a:r>
                <a:rPr lang="zh-TW" sz="1150">
                  <a:solidFill>
                    <a:srgbClr val="E2E8F0"/>
                  </a:solidFill>
                  <a:latin typeface="Noto Sans TC"/>
                  <a:ea typeface="Noto Sans TC"/>
                  <a:cs typeface="Noto Sans TC"/>
                  <a:sym typeface="Noto Sans TC"/>
                </a:rPr>
                <a:t>在威力強大的 </a:t>
              </a:r>
              <a:r>
                <a:rPr b="1" lang="zh-TW" sz="1150">
                  <a:solidFill>
                    <a:srgbClr val="E2E8F0"/>
                  </a:solidFill>
                  <a:latin typeface="Noto Sans TC"/>
                  <a:ea typeface="Noto Sans TC"/>
                  <a:cs typeface="Noto Sans TC"/>
                  <a:sym typeface="Noto Sans TC"/>
                </a:rPr>
                <a:t>S波</a:t>
              </a:r>
              <a:r>
                <a:rPr lang="zh-TW" sz="1150">
                  <a:solidFill>
                    <a:srgbClr val="E2E8F0"/>
                  </a:solidFill>
                  <a:latin typeface="Noto Sans TC"/>
                  <a:ea typeface="Noto Sans TC"/>
                  <a:cs typeface="Noto Sans TC"/>
                  <a:sym typeface="Noto Sans TC"/>
                </a:rPr>
                <a:t> 還沒搖到你家之前，電腦系統會立刻「發送手機警報」，幫大家搶下幾秒到幾十秒的黃金避難時間！</a:t>
              </a:r>
              <a:endParaRPr sz="1150">
                <a:solidFill>
                  <a:srgbClr val="E2E8F0"/>
                </a:solidFill>
                <a:latin typeface="Noto Sans TC"/>
                <a:ea typeface="Noto Sans TC"/>
                <a:cs typeface="Noto Sans TC"/>
                <a:sym typeface="Noto Sans TC"/>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20"/>
          <p:cNvSpPr/>
          <p:nvPr/>
        </p:nvSpPr>
        <p:spPr>
          <a:xfrm>
            <a:off x="-476250" y="3333750"/>
            <a:ext cx="9620400" cy="533400"/>
          </a:xfrm>
          <a:custGeom>
            <a:rect b="b" l="l" r="r" t="t"/>
            <a:pathLst>
              <a:path extrusionOk="0" h="120000" w="120000">
                <a:moveTo>
                  <a:pt x="0" y="107143"/>
                </a:moveTo>
                <a:lnTo>
                  <a:pt x="120000" y="0"/>
                </a:lnTo>
                <a:lnTo>
                  <a:pt x="120000" y="12857"/>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9" name="Google Shape;259;p20"/>
          <p:cNvSpPr/>
          <p:nvPr/>
        </p:nvSpPr>
        <p:spPr>
          <a:xfrm>
            <a:off x="-476250" y="3571875"/>
            <a:ext cx="9620400" cy="466800"/>
          </a:xfrm>
          <a:custGeom>
            <a:rect b="b" l="l" r="r" t="t"/>
            <a:pathLst>
              <a:path extrusionOk="0" h="120000" w="120000">
                <a:moveTo>
                  <a:pt x="0" y="110204"/>
                </a:moveTo>
                <a:lnTo>
                  <a:pt x="120000" y="0"/>
                </a:lnTo>
                <a:lnTo>
                  <a:pt x="120000" y="9796"/>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60" name="Google Shape;260;p20"/>
          <p:cNvGrpSpPr/>
          <p:nvPr/>
        </p:nvGrpSpPr>
        <p:grpSpPr>
          <a:xfrm>
            <a:off x="476250" y="285750"/>
            <a:ext cx="1047900" cy="247800"/>
            <a:chOff x="0" y="0"/>
            <a:chExt cx="1047900" cy="247800"/>
          </a:xfrm>
        </p:grpSpPr>
        <p:sp>
          <p:nvSpPr>
            <p:cNvPr id="261" name="Google Shape;261;p20"/>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2" name="Google Shape;262;p20"/>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263" name="Google Shape;263;p20"/>
          <p:cNvSpPr txBox="1"/>
          <p:nvPr/>
        </p:nvSpPr>
        <p:spPr>
          <a:xfrm>
            <a:off x="1666875" y="219075"/>
            <a:ext cx="70008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觀念大澄清！</a:t>
            </a:r>
            <a:r>
              <a:rPr b="0" lang="zh-TW" sz="2200">
                <a:solidFill>
                  <a:srgbClr val="E67E22"/>
                </a:solidFill>
                <a:latin typeface="Noto Sans TC"/>
                <a:ea typeface="Noto Sans TC"/>
                <a:cs typeface="Noto Sans TC"/>
                <a:sym typeface="Noto Sans TC"/>
              </a:rPr>
              <a:t>地震規模 vs. 地震震度</a:t>
            </a:r>
            <a:endParaRPr b="0" sz="2200">
              <a:solidFill>
                <a:srgbClr val="2C3E50"/>
              </a:solidFill>
              <a:latin typeface="Noto Sans TC"/>
              <a:ea typeface="Noto Sans TC"/>
              <a:cs typeface="Noto Sans TC"/>
              <a:sym typeface="Noto Sans TC"/>
            </a:endParaRPr>
          </a:p>
        </p:txBody>
      </p:sp>
      <p:grpSp>
        <p:nvGrpSpPr>
          <p:cNvPr id="264" name="Google Shape;264;p20"/>
          <p:cNvGrpSpPr/>
          <p:nvPr/>
        </p:nvGrpSpPr>
        <p:grpSpPr>
          <a:xfrm>
            <a:off x="476250" y="857250"/>
            <a:ext cx="3952800" cy="2667000"/>
            <a:chOff x="0" y="0"/>
            <a:chExt cx="3952800" cy="2667000"/>
          </a:xfrm>
        </p:grpSpPr>
        <p:sp>
          <p:nvSpPr>
            <p:cNvPr id="265" name="Google Shape;265;p20"/>
            <p:cNvSpPr/>
            <p:nvPr/>
          </p:nvSpPr>
          <p:spPr>
            <a:xfrm>
              <a:off x="0" y="0"/>
              <a:ext cx="3952800" cy="2667000"/>
            </a:xfrm>
            <a:prstGeom prst="roundRect">
              <a:avLst>
                <a:gd fmla="val 571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6" name="Google Shape;266;p20"/>
            <p:cNvSpPr/>
            <p:nvPr/>
          </p:nvSpPr>
          <p:spPr>
            <a:xfrm>
              <a:off x="0" y="0"/>
              <a:ext cx="3952800" cy="190500"/>
            </a:xfrm>
            <a:custGeom>
              <a:rect b="b" l="l" r="r" t="t"/>
              <a:pathLst>
                <a:path extrusionOk="0" h="120000" w="120000">
                  <a:moveTo>
                    <a:pt x="0" y="96000"/>
                  </a:moveTo>
                  <a:cubicBezTo>
                    <a:pt x="0" y="42981"/>
                    <a:pt x="2071" y="0"/>
                    <a:pt x="4627" y="0"/>
                  </a:cubicBezTo>
                  <a:lnTo>
                    <a:pt x="115373" y="0"/>
                  </a:lnTo>
                  <a:cubicBezTo>
                    <a:pt x="116600" y="-3"/>
                    <a:pt x="117777" y="10110"/>
                    <a:pt x="118645" y="28114"/>
                  </a:cubicBezTo>
                  <a:cubicBezTo>
                    <a:pt x="119513" y="46118"/>
                    <a:pt x="120000" y="70537"/>
                    <a:pt x="120000" y="96000"/>
                  </a:cubicBezTo>
                  <a:lnTo>
                    <a:pt x="120000" y="120000"/>
                  </a:lnTo>
                  <a:lnTo>
                    <a:pt x="0" y="120000"/>
                  </a:lnTo>
                  <a:close/>
                </a:path>
              </a:pathLst>
            </a:cu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 name="Google Shape;267;p20"/>
            <p:cNvSpPr txBox="1"/>
            <p:nvPr/>
          </p:nvSpPr>
          <p:spPr>
            <a:xfrm>
              <a:off x="190500" y="238125"/>
              <a:ext cx="2190900" cy="2286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1600">
                  <a:solidFill>
                    <a:srgbClr val="E67E22"/>
                  </a:solidFill>
                  <a:latin typeface="Noto Sans TC"/>
                  <a:ea typeface="Noto Sans TC"/>
                  <a:cs typeface="Noto Sans TC"/>
                  <a:sym typeface="Noto Sans TC"/>
                </a:rPr>
                <a:t>地震規模 (Magnitude)</a:t>
              </a:r>
              <a:endParaRPr b="0" sz="1600">
                <a:solidFill>
                  <a:srgbClr val="E67E22"/>
                </a:solidFill>
                <a:latin typeface="Noto Sans TC"/>
                <a:ea typeface="Noto Sans TC"/>
                <a:cs typeface="Noto Sans TC"/>
                <a:sym typeface="Noto Sans TC"/>
              </a:endParaRPr>
            </a:p>
            <a:p>
              <a:pPr indent="0" lvl="0" marL="0" rtl="0" algn="l">
                <a:spcBef>
                  <a:spcPts val="750"/>
                </a:spcBef>
                <a:spcAft>
                  <a:spcPts val="0"/>
                </a:spcAft>
                <a:buNone/>
              </a:pPr>
              <a:r>
                <a:rPr b="1" lang="zh-TW" sz="1200">
                  <a:solidFill>
                    <a:srgbClr val="2C3E50"/>
                  </a:solidFill>
                  <a:latin typeface="Noto Sans TC"/>
                  <a:ea typeface="Noto Sans TC"/>
                  <a:cs typeface="Noto Sans TC"/>
                  <a:sym typeface="Noto Sans TC"/>
                </a:rPr>
                <a:t>● 定義：地震釋放的</a:t>
              </a:r>
              <a:r>
                <a:rPr b="1" lang="zh-TW" sz="1200">
                  <a:solidFill>
                    <a:srgbClr val="D35400"/>
                  </a:solidFill>
                  <a:latin typeface="Noto Sans TC"/>
                  <a:ea typeface="Noto Sans TC"/>
                  <a:cs typeface="Noto Sans TC"/>
                  <a:sym typeface="Noto Sans TC"/>
                </a:rPr>
                <a:t>「總能量」</a:t>
              </a:r>
              <a:endParaRPr b="1" sz="1200">
                <a:solidFill>
                  <a:srgbClr val="2C3E50"/>
                </a:solidFill>
                <a:latin typeface="Noto Sans TC"/>
                <a:ea typeface="Noto Sans TC"/>
                <a:cs typeface="Noto Sans TC"/>
                <a:sym typeface="Noto Sans TC"/>
              </a:endParaRPr>
            </a:p>
            <a:p>
              <a:pPr indent="0" lvl="0" marL="0" rtl="0" algn="l">
                <a:spcBef>
                  <a:spcPts val="1125"/>
                </a:spcBef>
                <a:spcAft>
                  <a:spcPts val="0"/>
                </a:spcAft>
                <a:buNone/>
              </a:pPr>
              <a:r>
                <a:rPr b="1" lang="zh-TW" sz="1100">
                  <a:solidFill>
                    <a:srgbClr val="555555"/>
                  </a:solidFill>
                  <a:latin typeface="Noto Sans TC"/>
                  <a:ea typeface="Noto Sans TC"/>
                  <a:cs typeface="Noto Sans TC"/>
                  <a:sym typeface="Noto Sans TC"/>
                </a:rPr>
                <a:t>💡 燈泡比喻：【瓦數 (W)】</a:t>
              </a:r>
              <a:endParaRPr b="1" sz="1100">
                <a:solidFill>
                  <a:srgbClr val="555555"/>
                </a:solidFill>
                <a:latin typeface="Noto Sans TC"/>
                <a:ea typeface="Noto Sans TC"/>
                <a:cs typeface="Noto Sans TC"/>
                <a:sym typeface="Noto Sans TC"/>
              </a:endParaRPr>
            </a:p>
            <a:p>
              <a:pPr indent="0" lvl="0" marL="0" rtl="0" algn="l">
                <a:spcBef>
                  <a:spcPts val="300"/>
                </a:spcBef>
                <a:spcAft>
                  <a:spcPts val="0"/>
                </a:spcAft>
                <a:buNone/>
              </a:pPr>
              <a:r>
                <a:rPr lang="zh-TW" sz="1050">
                  <a:solidFill>
                    <a:srgbClr val="7F8C8D"/>
                  </a:solidFill>
                  <a:latin typeface="Noto Sans TC"/>
                  <a:ea typeface="Noto Sans TC"/>
                  <a:cs typeface="Noto Sans TC"/>
                  <a:sym typeface="Noto Sans TC"/>
                </a:rPr>
                <a:t>一顆 100 瓦的燈泡，不論你距離它多遠，它的能量瓦數永遠都是固定的 100 瓦！</a:t>
              </a:r>
              <a:endParaRPr sz="1050">
                <a:solidFill>
                  <a:srgbClr val="7F8C8D"/>
                </a:solidFill>
                <a:latin typeface="Noto Sans TC"/>
                <a:ea typeface="Noto Sans TC"/>
                <a:cs typeface="Noto Sans TC"/>
                <a:sym typeface="Noto Sans TC"/>
              </a:endParaRPr>
            </a:p>
            <a:p>
              <a:pPr indent="0" lvl="0" marL="0" rtl="0" algn="l">
                <a:spcBef>
                  <a:spcPts val="1125"/>
                </a:spcBef>
                <a:spcAft>
                  <a:spcPts val="0"/>
                </a:spcAft>
                <a:buNone/>
              </a:pPr>
              <a:r>
                <a:rPr b="1" lang="zh-TW" sz="1100">
                  <a:solidFill>
                    <a:srgbClr val="E74C3C"/>
                  </a:solidFill>
                  <a:latin typeface="Noto Sans TC"/>
                  <a:ea typeface="Noto Sans TC"/>
                  <a:cs typeface="Noto Sans TC"/>
                  <a:sym typeface="Noto Sans TC"/>
                </a:rPr>
                <a:t>⚠️ 重要關鍵：</a:t>
              </a:r>
              <a:endParaRPr b="1" sz="1100">
                <a:solidFill>
                  <a:srgbClr val="E74C3C"/>
                </a:solidFill>
                <a:latin typeface="Noto Sans TC"/>
                <a:ea typeface="Noto Sans TC"/>
                <a:cs typeface="Noto Sans TC"/>
                <a:sym typeface="Noto Sans TC"/>
              </a:endParaRPr>
            </a:p>
            <a:p>
              <a:pPr indent="0" lvl="0" marL="0" rtl="0" algn="l">
                <a:spcBef>
                  <a:spcPts val="300"/>
                </a:spcBef>
                <a:spcAft>
                  <a:spcPts val="0"/>
                </a:spcAft>
                <a:buNone/>
              </a:pPr>
              <a:r>
                <a:rPr b="1" lang="zh-TW" sz="1100">
                  <a:solidFill>
                    <a:srgbClr val="E74C3C"/>
                  </a:solidFill>
                  <a:latin typeface="Noto Sans TC"/>
                  <a:ea typeface="Noto Sans TC"/>
                  <a:cs typeface="Noto Sans TC"/>
                  <a:sym typeface="Noto Sans TC"/>
                </a:rPr>
                <a:t>全天下只有一個數值，後面【絕對不可加「級」】喔！</a:t>
              </a:r>
              <a:endParaRPr b="1" sz="1100">
                <a:solidFill>
                  <a:srgbClr val="E74C3C"/>
                </a:solidFill>
                <a:latin typeface="Noto Sans TC"/>
                <a:ea typeface="Noto Sans TC"/>
                <a:cs typeface="Noto Sans TC"/>
                <a:sym typeface="Noto Sans TC"/>
              </a:endParaRPr>
            </a:p>
          </p:txBody>
        </p:sp>
        <p:grpSp>
          <p:nvGrpSpPr>
            <p:cNvPr id="268" name="Google Shape;268;p20"/>
            <p:cNvGrpSpPr/>
            <p:nvPr/>
          </p:nvGrpSpPr>
          <p:grpSpPr>
            <a:xfrm>
              <a:off x="2571750" y="476325"/>
              <a:ext cx="1143000" cy="2000175"/>
              <a:chOff x="95250" y="285825"/>
              <a:chExt cx="1143000" cy="2000175"/>
            </a:xfrm>
          </p:grpSpPr>
          <p:sp>
            <p:nvSpPr>
              <p:cNvPr id="269" name="Google Shape;269;p20"/>
              <p:cNvSpPr/>
              <p:nvPr/>
            </p:nvSpPr>
            <p:spPr>
              <a:xfrm>
                <a:off x="238125" y="619125"/>
                <a:ext cx="857400" cy="857400"/>
              </a:xfrm>
              <a:prstGeom prst="ellipse">
                <a:avLst/>
              </a:prstGeom>
              <a:gradFill>
                <a:gsLst>
                  <a:gs pos="0">
                    <a:srgbClr val="FFF59D"/>
                  </a:gs>
                  <a:gs pos="100000">
                    <a:srgbClr val="FFF9C4">
                      <a:alpha val="0"/>
                    </a:srgbClr>
                  </a:gs>
                </a:gsLst>
                <a:path path="circle">
                  <a:fillToRect b="50%" l="50%" r="50%" t="50%"/>
                </a:path>
                <a:tileRect/>
              </a:gra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 name="Google Shape;270;p20"/>
              <p:cNvSpPr/>
              <p:nvPr/>
            </p:nvSpPr>
            <p:spPr>
              <a:xfrm>
                <a:off x="381000" y="413546"/>
                <a:ext cx="571500" cy="777000"/>
              </a:xfrm>
              <a:custGeom>
                <a:rect b="b" l="l" r="r" t="t"/>
                <a:pathLst>
                  <a:path extrusionOk="0" h="120000" w="120000">
                    <a:moveTo>
                      <a:pt x="10000" y="68519"/>
                    </a:moveTo>
                    <a:cubicBezTo>
                      <a:pt x="-6616" y="50097"/>
                      <a:pt x="-2132" y="25475"/>
                      <a:pt x="20490" y="10918"/>
                    </a:cubicBezTo>
                    <a:cubicBezTo>
                      <a:pt x="43111" y="-3639"/>
                      <a:pt x="76888" y="-3639"/>
                      <a:pt x="99510" y="10918"/>
                    </a:cubicBezTo>
                    <a:cubicBezTo>
                      <a:pt x="122131" y="25475"/>
                      <a:pt x="126615" y="50097"/>
                      <a:pt x="110000" y="68519"/>
                    </a:cubicBezTo>
                    <a:cubicBezTo>
                      <a:pt x="110000" y="90582"/>
                      <a:pt x="90000" y="105291"/>
                      <a:pt x="80000" y="120000"/>
                    </a:cubicBezTo>
                    <a:lnTo>
                      <a:pt x="40000" y="120000"/>
                    </a:lnTo>
                    <a:cubicBezTo>
                      <a:pt x="30000" y="105291"/>
                      <a:pt x="10000" y="90582"/>
                      <a:pt x="10000" y="68519"/>
                    </a:cubicBezTo>
                    <a:close/>
                  </a:path>
                </a:pathLst>
              </a:custGeom>
              <a:solidFill>
                <a:srgbClr val="FFE082"/>
              </a:solidFill>
              <a:ln cap="flat" cmpd="sng" w="23825">
                <a:solidFill>
                  <a:srgbClr val="FFB30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cxnSp>
            <p:nvCxnSpPr>
              <p:cNvPr id="271" name="Google Shape;271;p20"/>
              <p:cNvCxnSpPr/>
              <p:nvPr/>
            </p:nvCxnSpPr>
            <p:spPr>
              <a:xfrm rot="10800000">
                <a:off x="666750" y="285825"/>
                <a:ext cx="0" cy="142800"/>
              </a:xfrm>
              <a:prstGeom prst="straightConnector1">
                <a:avLst/>
              </a:prstGeom>
              <a:solidFill>
                <a:srgbClr val="FFFFFF"/>
              </a:solidFill>
              <a:ln cap="rnd" cmpd="sng" w="28575">
                <a:solidFill>
                  <a:srgbClr val="FFB300"/>
                </a:solidFill>
                <a:prstDash val="solid"/>
                <a:round/>
                <a:headEnd len="sm" w="sm" type="none"/>
                <a:tailEnd len="sm" w="sm" type="none"/>
              </a:ln>
            </p:spPr>
          </p:cxnSp>
          <p:cxnSp>
            <p:nvCxnSpPr>
              <p:cNvPr id="272" name="Google Shape;272;p20"/>
              <p:cNvCxnSpPr/>
              <p:nvPr/>
            </p:nvCxnSpPr>
            <p:spPr>
              <a:xfrm>
                <a:off x="666750" y="1666875"/>
                <a:ext cx="0" cy="142800"/>
              </a:xfrm>
              <a:prstGeom prst="straightConnector1">
                <a:avLst/>
              </a:prstGeom>
              <a:solidFill>
                <a:srgbClr val="FFFFFF"/>
              </a:solidFill>
              <a:ln cap="rnd" cmpd="sng" w="28575">
                <a:solidFill>
                  <a:srgbClr val="FFB300"/>
                </a:solidFill>
                <a:prstDash val="solid"/>
                <a:round/>
                <a:headEnd len="sm" w="sm" type="none"/>
                <a:tailEnd len="sm" w="sm" type="none"/>
              </a:ln>
            </p:spPr>
          </p:cxnSp>
          <p:cxnSp>
            <p:nvCxnSpPr>
              <p:cNvPr id="273" name="Google Shape;273;p20"/>
              <p:cNvCxnSpPr/>
              <p:nvPr/>
            </p:nvCxnSpPr>
            <p:spPr>
              <a:xfrm rot="10800000">
                <a:off x="142950" y="1047750"/>
                <a:ext cx="142800" cy="0"/>
              </a:xfrm>
              <a:prstGeom prst="straightConnector1">
                <a:avLst/>
              </a:prstGeom>
              <a:solidFill>
                <a:srgbClr val="FFFFFF"/>
              </a:solidFill>
              <a:ln cap="rnd" cmpd="sng" w="28575">
                <a:solidFill>
                  <a:srgbClr val="FFB300"/>
                </a:solidFill>
                <a:prstDash val="solid"/>
                <a:round/>
                <a:headEnd len="sm" w="sm" type="none"/>
                <a:tailEnd len="sm" w="sm" type="none"/>
              </a:ln>
            </p:spPr>
          </p:cxnSp>
          <p:cxnSp>
            <p:nvCxnSpPr>
              <p:cNvPr id="274" name="Google Shape;274;p20"/>
              <p:cNvCxnSpPr/>
              <p:nvPr/>
            </p:nvCxnSpPr>
            <p:spPr>
              <a:xfrm>
                <a:off x="1047750" y="1047750"/>
                <a:ext cx="142800" cy="0"/>
              </a:xfrm>
              <a:prstGeom prst="straightConnector1">
                <a:avLst/>
              </a:prstGeom>
              <a:solidFill>
                <a:srgbClr val="FFFFFF"/>
              </a:solidFill>
              <a:ln cap="rnd" cmpd="sng" w="28575">
                <a:solidFill>
                  <a:srgbClr val="FFB300"/>
                </a:solidFill>
                <a:prstDash val="solid"/>
                <a:round/>
                <a:headEnd len="sm" w="sm" type="none"/>
                <a:tailEnd len="sm" w="sm" type="none"/>
              </a:ln>
            </p:spPr>
          </p:cxnSp>
          <p:cxnSp>
            <p:nvCxnSpPr>
              <p:cNvPr id="275" name="Google Shape;275;p20"/>
              <p:cNvCxnSpPr/>
              <p:nvPr/>
            </p:nvCxnSpPr>
            <p:spPr>
              <a:xfrm rot="10800000">
                <a:off x="295350" y="676350"/>
                <a:ext cx="104700" cy="104700"/>
              </a:xfrm>
              <a:prstGeom prst="straightConnector1">
                <a:avLst/>
              </a:prstGeom>
              <a:solidFill>
                <a:srgbClr val="FFFFFF"/>
              </a:solidFill>
              <a:ln cap="rnd" cmpd="sng" w="28575">
                <a:solidFill>
                  <a:srgbClr val="FFB300"/>
                </a:solidFill>
                <a:prstDash val="solid"/>
                <a:round/>
                <a:headEnd len="sm" w="sm" type="none"/>
                <a:tailEnd len="sm" w="sm" type="none"/>
              </a:ln>
            </p:spPr>
          </p:cxnSp>
          <p:cxnSp>
            <p:nvCxnSpPr>
              <p:cNvPr id="276" name="Google Shape;276;p20"/>
              <p:cNvCxnSpPr/>
              <p:nvPr/>
            </p:nvCxnSpPr>
            <p:spPr>
              <a:xfrm flipH="1" rot="10800000">
                <a:off x="933450" y="676350"/>
                <a:ext cx="104700" cy="104700"/>
              </a:xfrm>
              <a:prstGeom prst="straightConnector1">
                <a:avLst/>
              </a:prstGeom>
              <a:solidFill>
                <a:srgbClr val="FFFFFF"/>
              </a:solidFill>
              <a:ln cap="rnd" cmpd="sng" w="28575">
                <a:solidFill>
                  <a:srgbClr val="FFB300"/>
                </a:solidFill>
                <a:prstDash val="solid"/>
                <a:round/>
                <a:headEnd len="sm" w="sm" type="none"/>
                <a:tailEnd len="sm" w="sm" type="none"/>
              </a:ln>
            </p:spPr>
          </p:cxnSp>
          <p:sp>
            <p:nvSpPr>
              <p:cNvPr id="277" name="Google Shape;277;p20"/>
              <p:cNvSpPr/>
              <p:nvPr/>
            </p:nvSpPr>
            <p:spPr>
              <a:xfrm>
                <a:off x="571500" y="714375"/>
                <a:ext cx="190500" cy="285900"/>
              </a:xfrm>
              <a:custGeom>
                <a:rect b="b" l="l" r="r" t="t"/>
                <a:pathLst>
                  <a:path extrusionOk="0" h="120000" w="120000">
                    <a:moveTo>
                      <a:pt x="0" y="120000"/>
                    </a:moveTo>
                    <a:lnTo>
                      <a:pt x="30000" y="40000"/>
                    </a:lnTo>
                    <a:quadBezTo>
                      <a:pt x="60000" y="0"/>
                      <a:pt x="90000" y="40000"/>
                    </a:quadBezTo>
                    <a:lnTo>
                      <a:pt x="120000" y="120000"/>
                    </a:lnTo>
                  </a:path>
                </a:pathLst>
              </a:custGeom>
              <a:solidFill>
                <a:srgbClr val="000000">
                  <a:alpha val="0"/>
                </a:srgbClr>
              </a:solidFill>
              <a:ln cap="flat" cmpd="sng" w="19050">
                <a:solidFill>
                  <a:srgbClr val="E67E22"/>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8" name="Google Shape;278;p20"/>
              <p:cNvSpPr/>
              <p:nvPr/>
            </p:nvSpPr>
            <p:spPr>
              <a:xfrm>
                <a:off x="552450" y="1190625"/>
                <a:ext cx="228600" cy="57300"/>
              </a:xfrm>
              <a:prstGeom prst="roundRect">
                <a:avLst>
                  <a:gd fmla="val 33333" name="adj"/>
                </a:avLst>
              </a:prstGeom>
              <a:solidFill>
                <a:srgbClr val="B0BEC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9" name="Google Shape;279;p20"/>
              <p:cNvSpPr/>
              <p:nvPr/>
            </p:nvSpPr>
            <p:spPr>
              <a:xfrm>
                <a:off x="571500" y="1247775"/>
                <a:ext cx="190500" cy="57300"/>
              </a:xfrm>
              <a:prstGeom prst="roundRect">
                <a:avLst>
                  <a:gd fmla="val 33333" name="adj"/>
                </a:avLst>
              </a:prstGeom>
              <a:solidFill>
                <a:srgbClr val="90A4A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0" name="Google Shape;280;p20"/>
              <p:cNvSpPr/>
              <p:nvPr/>
            </p:nvSpPr>
            <p:spPr>
              <a:xfrm>
                <a:off x="590550" y="1304925"/>
                <a:ext cx="152400" cy="57300"/>
              </a:xfrm>
              <a:custGeom>
                <a:rect b="b" l="l" r="r" t="t"/>
                <a:pathLst>
                  <a:path extrusionOk="0" h="120000" w="120000">
                    <a:moveTo>
                      <a:pt x="0" y="0"/>
                    </a:moveTo>
                    <a:lnTo>
                      <a:pt x="120000" y="0"/>
                    </a:lnTo>
                    <a:lnTo>
                      <a:pt x="97500" y="120000"/>
                    </a:lnTo>
                    <a:lnTo>
                      <a:pt x="22500" y="120000"/>
                    </a:lnTo>
                    <a:close/>
                  </a:path>
                </a:pathLst>
              </a:custGeom>
              <a:solidFill>
                <a:srgbClr val="37474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 name="Google Shape;281;p20"/>
              <p:cNvSpPr/>
              <p:nvPr/>
            </p:nvSpPr>
            <p:spPr>
              <a:xfrm>
                <a:off x="333375" y="1571625"/>
                <a:ext cx="666900" cy="2286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 name="Google Shape;282;p20"/>
              <p:cNvSpPr txBox="1"/>
              <p:nvPr/>
            </p:nvSpPr>
            <p:spPr>
              <a:xfrm>
                <a:off x="333375" y="1571625"/>
                <a:ext cx="666900" cy="2286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900">
                    <a:solidFill>
                      <a:srgbClr val="FFFFFF"/>
                    </a:solidFill>
                    <a:latin typeface="Noto Sans TC"/>
                    <a:ea typeface="Noto Sans TC"/>
                    <a:cs typeface="Noto Sans TC"/>
                    <a:sym typeface="Noto Sans TC"/>
                  </a:rPr>
                  <a:t>固定 100W</a:t>
                </a:r>
                <a:endParaRPr b="0" sz="900">
                  <a:solidFill>
                    <a:srgbClr val="FFFFFF"/>
                  </a:solidFill>
                  <a:latin typeface="Noto Sans TC"/>
                  <a:ea typeface="Noto Sans TC"/>
                  <a:cs typeface="Noto Sans TC"/>
                  <a:sym typeface="Noto Sans TC"/>
                </a:endParaRPr>
              </a:p>
            </p:txBody>
          </p:sp>
          <p:sp>
            <p:nvSpPr>
              <p:cNvPr id="283" name="Google Shape;283;p20"/>
              <p:cNvSpPr txBox="1"/>
              <p:nvPr/>
            </p:nvSpPr>
            <p:spPr>
              <a:xfrm>
                <a:off x="95250" y="1905000"/>
                <a:ext cx="11430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zh-TW" sz="900">
                    <a:solidFill>
                      <a:srgbClr val="E67E22"/>
                    </a:solidFill>
                    <a:latin typeface="Noto Sans TC"/>
                    <a:ea typeface="Noto Sans TC"/>
                    <a:cs typeface="Noto Sans TC"/>
                    <a:sym typeface="Noto Sans TC"/>
                  </a:rPr>
                  <a:t>就像固定瓦數</a:t>
                </a:r>
                <a:endParaRPr b="1" sz="900">
                  <a:solidFill>
                    <a:srgbClr val="E67E22"/>
                  </a:solidFill>
                  <a:latin typeface="Noto Sans TC"/>
                  <a:ea typeface="Noto Sans TC"/>
                  <a:cs typeface="Noto Sans TC"/>
                  <a:sym typeface="Noto Sans TC"/>
                </a:endParaRPr>
              </a:p>
              <a:p>
                <a:pPr indent="0" lvl="0" marL="0" rtl="0" algn="ctr">
                  <a:spcBef>
                    <a:spcPts val="150"/>
                  </a:spcBef>
                  <a:spcAft>
                    <a:spcPts val="0"/>
                  </a:spcAft>
                  <a:buNone/>
                </a:pPr>
                <a:r>
                  <a:rPr b="1" lang="zh-TW" sz="900">
                    <a:solidFill>
                      <a:srgbClr val="2C3E50"/>
                    </a:solidFill>
                    <a:latin typeface="Noto Sans TC"/>
                    <a:ea typeface="Noto Sans TC"/>
                    <a:cs typeface="Noto Sans TC"/>
                    <a:sym typeface="Noto Sans TC"/>
                  </a:rPr>
                  <a:t>全台只有一個數值</a:t>
                </a:r>
                <a:endParaRPr b="1" sz="900">
                  <a:solidFill>
                    <a:srgbClr val="2C3E50"/>
                  </a:solidFill>
                  <a:latin typeface="Noto Sans TC"/>
                  <a:ea typeface="Noto Sans TC"/>
                  <a:cs typeface="Noto Sans TC"/>
                  <a:sym typeface="Noto Sans TC"/>
                </a:endParaRPr>
              </a:p>
            </p:txBody>
          </p:sp>
        </p:grpSp>
      </p:grpSp>
      <p:grpSp>
        <p:nvGrpSpPr>
          <p:cNvPr id="284" name="Google Shape;284;p20"/>
          <p:cNvGrpSpPr/>
          <p:nvPr/>
        </p:nvGrpSpPr>
        <p:grpSpPr>
          <a:xfrm>
            <a:off x="4714875" y="857250"/>
            <a:ext cx="3952800" cy="2667000"/>
            <a:chOff x="0" y="0"/>
            <a:chExt cx="3952800" cy="2667000"/>
          </a:xfrm>
        </p:grpSpPr>
        <p:sp>
          <p:nvSpPr>
            <p:cNvPr id="285" name="Google Shape;285;p20"/>
            <p:cNvSpPr/>
            <p:nvPr/>
          </p:nvSpPr>
          <p:spPr>
            <a:xfrm>
              <a:off x="0" y="0"/>
              <a:ext cx="3952800" cy="2667000"/>
            </a:xfrm>
            <a:prstGeom prst="roundRect">
              <a:avLst>
                <a:gd fmla="val 571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6" name="Google Shape;286;p20"/>
            <p:cNvSpPr/>
            <p:nvPr/>
          </p:nvSpPr>
          <p:spPr>
            <a:xfrm>
              <a:off x="0" y="0"/>
              <a:ext cx="3952800" cy="190500"/>
            </a:xfrm>
            <a:custGeom>
              <a:rect b="b" l="l" r="r" t="t"/>
              <a:pathLst>
                <a:path extrusionOk="0" h="120000" w="120000">
                  <a:moveTo>
                    <a:pt x="0" y="96000"/>
                  </a:moveTo>
                  <a:cubicBezTo>
                    <a:pt x="0" y="42981"/>
                    <a:pt x="2071" y="0"/>
                    <a:pt x="4627" y="0"/>
                  </a:cubicBezTo>
                  <a:lnTo>
                    <a:pt x="115373" y="0"/>
                  </a:lnTo>
                  <a:cubicBezTo>
                    <a:pt x="116600" y="-3"/>
                    <a:pt x="117777" y="10110"/>
                    <a:pt x="118645" y="28114"/>
                  </a:cubicBezTo>
                  <a:cubicBezTo>
                    <a:pt x="119513" y="46118"/>
                    <a:pt x="120000" y="70537"/>
                    <a:pt x="120000" y="96000"/>
                  </a:cubicBezTo>
                  <a:lnTo>
                    <a:pt x="120000" y="120000"/>
                  </a:lnTo>
                  <a:lnTo>
                    <a:pt x="0" y="120000"/>
                  </a:lnTo>
                  <a:close/>
                </a:path>
              </a:pathLst>
            </a:cu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 name="Google Shape;287;p20"/>
            <p:cNvSpPr txBox="1"/>
            <p:nvPr/>
          </p:nvSpPr>
          <p:spPr>
            <a:xfrm>
              <a:off x="190500" y="238125"/>
              <a:ext cx="2190900" cy="2286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1600">
                  <a:solidFill>
                    <a:srgbClr val="2C3E50"/>
                  </a:solidFill>
                  <a:latin typeface="Noto Sans TC"/>
                  <a:ea typeface="Noto Sans TC"/>
                  <a:cs typeface="Noto Sans TC"/>
                  <a:sym typeface="Noto Sans TC"/>
                </a:rPr>
                <a:t>地震震度 (Intensity)</a:t>
              </a:r>
              <a:endParaRPr b="0" sz="1600">
                <a:solidFill>
                  <a:srgbClr val="2C3E50"/>
                </a:solidFill>
                <a:latin typeface="Noto Sans TC"/>
                <a:ea typeface="Noto Sans TC"/>
                <a:cs typeface="Noto Sans TC"/>
                <a:sym typeface="Noto Sans TC"/>
              </a:endParaRPr>
            </a:p>
            <a:p>
              <a:pPr indent="0" lvl="0" marL="0" rtl="0" algn="l">
                <a:spcBef>
                  <a:spcPts val="750"/>
                </a:spcBef>
                <a:spcAft>
                  <a:spcPts val="0"/>
                </a:spcAft>
                <a:buNone/>
              </a:pPr>
              <a:r>
                <a:rPr b="1" lang="zh-TW" sz="1200">
                  <a:solidFill>
                    <a:srgbClr val="2C3E50"/>
                  </a:solidFill>
                  <a:latin typeface="Noto Sans TC"/>
                  <a:ea typeface="Noto Sans TC"/>
                  <a:cs typeface="Noto Sans TC"/>
                  <a:sym typeface="Noto Sans TC"/>
                </a:rPr>
                <a:t>● 定義：各地的「搖晃/破壞程度」</a:t>
              </a:r>
              <a:endParaRPr b="1" sz="1200">
                <a:solidFill>
                  <a:srgbClr val="2C3E50"/>
                </a:solidFill>
                <a:latin typeface="Noto Sans TC"/>
                <a:ea typeface="Noto Sans TC"/>
                <a:cs typeface="Noto Sans TC"/>
                <a:sym typeface="Noto Sans TC"/>
              </a:endParaRPr>
            </a:p>
            <a:p>
              <a:pPr indent="0" lvl="0" marL="0" rtl="0" algn="l">
                <a:spcBef>
                  <a:spcPts val="1125"/>
                </a:spcBef>
                <a:spcAft>
                  <a:spcPts val="0"/>
                </a:spcAft>
                <a:buNone/>
              </a:pPr>
              <a:r>
                <a:rPr b="1" lang="zh-TW" sz="1100">
                  <a:solidFill>
                    <a:srgbClr val="555555"/>
                  </a:solidFill>
                  <a:latin typeface="Noto Sans TC"/>
                  <a:ea typeface="Noto Sans TC"/>
                  <a:cs typeface="Noto Sans TC"/>
                  <a:sym typeface="Noto Sans TC"/>
                </a:rPr>
                <a:t>💡 燈泡比喻：【明暗亮度】</a:t>
              </a:r>
              <a:endParaRPr b="1" sz="1100">
                <a:solidFill>
                  <a:srgbClr val="555555"/>
                </a:solidFill>
                <a:latin typeface="Noto Sans TC"/>
                <a:ea typeface="Noto Sans TC"/>
                <a:cs typeface="Noto Sans TC"/>
                <a:sym typeface="Noto Sans TC"/>
              </a:endParaRPr>
            </a:p>
            <a:p>
              <a:pPr indent="0" lvl="0" marL="0" rtl="0" algn="l">
                <a:spcBef>
                  <a:spcPts val="300"/>
                </a:spcBef>
                <a:spcAft>
                  <a:spcPts val="0"/>
                </a:spcAft>
                <a:buNone/>
              </a:pPr>
              <a:r>
                <a:rPr lang="zh-TW" sz="1050">
                  <a:solidFill>
                    <a:srgbClr val="7F8C8D"/>
                  </a:solidFill>
                  <a:latin typeface="Noto Sans TC"/>
                  <a:ea typeface="Noto Sans TC"/>
                  <a:cs typeface="Noto Sans TC"/>
                  <a:sym typeface="Noto Sans TC"/>
                </a:rPr>
                <a:t>距離燈泡越近，感覺越亮；距離越遠，感覺越暗。各地方的震度都不一樣！</a:t>
              </a:r>
              <a:endParaRPr sz="1050">
                <a:solidFill>
                  <a:srgbClr val="7F8C8D"/>
                </a:solidFill>
                <a:latin typeface="Noto Sans TC"/>
                <a:ea typeface="Noto Sans TC"/>
                <a:cs typeface="Noto Sans TC"/>
                <a:sym typeface="Noto Sans TC"/>
              </a:endParaRPr>
            </a:p>
            <a:p>
              <a:pPr indent="0" lvl="0" marL="0" rtl="0" algn="l">
                <a:spcBef>
                  <a:spcPts val="1125"/>
                </a:spcBef>
                <a:spcAft>
                  <a:spcPts val="0"/>
                </a:spcAft>
                <a:buNone/>
              </a:pPr>
              <a:r>
                <a:rPr b="1" lang="zh-TW" sz="1100">
                  <a:solidFill>
                    <a:srgbClr val="E67E22"/>
                  </a:solidFill>
                  <a:latin typeface="Noto Sans TC"/>
                  <a:ea typeface="Noto Sans TC"/>
                  <a:cs typeface="Noto Sans TC"/>
                  <a:sym typeface="Noto Sans TC"/>
                </a:rPr>
                <a:t>⚠️ 重要關鍵：</a:t>
              </a:r>
              <a:endParaRPr b="1" sz="11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1" lang="zh-TW" sz="1100">
                  <a:solidFill>
                    <a:srgbClr val="2C3E50"/>
                  </a:solidFill>
                  <a:latin typeface="Noto Sans TC"/>
                  <a:ea typeface="Noto Sans TC"/>
                  <a:cs typeface="Noto Sans TC"/>
                  <a:sym typeface="Noto Sans TC"/>
                </a:rPr>
                <a:t>不同的地方有不同的數值，【必須加上「級」】（0~7級）！</a:t>
              </a:r>
              <a:endParaRPr b="1" sz="1100">
                <a:solidFill>
                  <a:srgbClr val="2C3E50"/>
                </a:solidFill>
                <a:latin typeface="Noto Sans TC"/>
                <a:ea typeface="Noto Sans TC"/>
                <a:cs typeface="Noto Sans TC"/>
                <a:sym typeface="Noto Sans TC"/>
              </a:endParaRPr>
            </a:p>
          </p:txBody>
        </p:sp>
        <p:grpSp>
          <p:nvGrpSpPr>
            <p:cNvPr id="288" name="Google Shape;288;p20"/>
            <p:cNvGrpSpPr/>
            <p:nvPr/>
          </p:nvGrpSpPr>
          <p:grpSpPr>
            <a:xfrm>
              <a:off x="2476500" y="614363"/>
              <a:ext cx="1333500" cy="1862213"/>
              <a:chOff x="0" y="423863"/>
              <a:chExt cx="1333500" cy="1862213"/>
            </a:xfrm>
          </p:grpSpPr>
          <p:sp>
            <p:nvSpPr>
              <p:cNvPr id="289" name="Google Shape;289;p20"/>
              <p:cNvSpPr/>
              <p:nvPr/>
            </p:nvSpPr>
            <p:spPr>
              <a:xfrm>
                <a:off x="95250" y="631338"/>
                <a:ext cx="381000" cy="511800"/>
              </a:xfrm>
              <a:custGeom>
                <a:rect b="b" l="l" r="r" t="t"/>
                <a:pathLst>
                  <a:path extrusionOk="0" h="120000" w="120000">
                    <a:moveTo>
                      <a:pt x="6000" y="64153"/>
                    </a:moveTo>
                    <a:cubicBezTo>
                      <a:pt x="-6217" y="45371"/>
                      <a:pt x="656" y="22792"/>
                      <a:pt x="22555" y="9768"/>
                    </a:cubicBezTo>
                    <a:cubicBezTo>
                      <a:pt x="44454" y="-3256"/>
                      <a:pt x="75545" y="-3256"/>
                      <a:pt x="97444" y="9768"/>
                    </a:cubicBezTo>
                    <a:cubicBezTo>
                      <a:pt x="119343" y="22792"/>
                      <a:pt x="126216" y="45370"/>
                      <a:pt x="114000" y="64153"/>
                    </a:cubicBezTo>
                    <a:cubicBezTo>
                      <a:pt x="114000" y="86492"/>
                      <a:pt x="93000" y="102129"/>
                      <a:pt x="84000" y="120000"/>
                    </a:cubicBezTo>
                    <a:lnTo>
                      <a:pt x="36000" y="120000"/>
                    </a:lnTo>
                    <a:cubicBezTo>
                      <a:pt x="27000" y="102129"/>
                      <a:pt x="6000" y="86492"/>
                      <a:pt x="6000" y="64153"/>
                    </a:cubicBezTo>
                    <a:close/>
                  </a:path>
                </a:pathLst>
              </a:custGeom>
              <a:solidFill>
                <a:srgbClr val="FFE082"/>
              </a:solidFill>
              <a:ln cap="flat" cmpd="sng" w="19050">
                <a:solidFill>
                  <a:srgbClr val="FFB30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0" name="Google Shape;290;p20"/>
              <p:cNvSpPr/>
              <p:nvPr/>
            </p:nvSpPr>
            <p:spPr>
              <a:xfrm>
                <a:off x="200025" y="1143000"/>
                <a:ext cx="171600" cy="47700"/>
              </a:xfrm>
              <a:prstGeom prst="roundRect">
                <a:avLst>
                  <a:gd fmla="val 20000" name="adj"/>
                </a:avLst>
              </a:prstGeom>
              <a:solidFill>
                <a:srgbClr val="B0BEC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1" name="Google Shape;291;p20"/>
              <p:cNvSpPr/>
              <p:nvPr/>
            </p:nvSpPr>
            <p:spPr>
              <a:xfrm>
                <a:off x="571500" y="714375"/>
                <a:ext cx="159300" cy="666900"/>
              </a:xfrm>
              <a:custGeom>
                <a:rect b="b" l="l" r="r" t="t"/>
                <a:pathLst>
                  <a:path extrusionOk="0" h="120000" w="120000">
                    <a:moveTo>
                      <a:pt x="0" y="0"/>
                    </a:moveTo>
                    <a:cubicBezTo>
                      <a:pt x="75894" y="14646"/>
                      <a:pt x="120000" y="36699"/>
                      <a:pt x="120000" y="60000"/>
                    </a:cubicBezTo>
                    <a:cubicBezTo>
                      <a:pt x="120000" y="83301"/>
                      <a:pt x="75894" y="105354"/>
                      <a:pt x="0" y="120000"/>
                    </a:cubicBezTo>
                  </a:path>
                </a:pathLst>
              </a:custGeom>
              <a:solidFill>
                <a:srgbClr val="000000">
                  <a:alpha val="0"/>
                </a:srgbClr>
              </a:solidFill>
              <a:ln cap="flat" cmpd="sng" w="28575">
                <a:solidFill>
                  <a:srgbClr val="FFB30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92" name="Google Shape;292;p20"/>
              <p:cNvPicPr preferRelativeResize="0"/>
              <p:nvPr/>
            </p:nvPicPr>
            <p:blipFill rotWithShape="1">
              <a:blip r:embed="rId4">
                <a:alphaModFix/>
              </a:blip>
              <a:srcRect b="0" l="0" r="0" t="0"/>
              <a:stretch/>
            </p:blipFill>
            <p:spPr>
              <a:xfrm>
                <a:off x="800100" y="561975"/>
                <a:ext cx="204900" cy="971700"/>
              </a:xfrm>
              <a:prstGeom prst="rect">
                <a:avLst/>
              </a:prstGeom>
              <a:noFill/>
              <a:ln>
                <a:noFill/>
              </a:ln>
            </p:spPr>
          </p:pic>
          <p:pic>
            <p:nvPicPr>
              <p:cNvPr id="293" name="Google Shape;293;p20"/>
              <p:cNvPicPr preferRelativeResize="0"/>
              <p:nvPr/>
            </p:nvPicPr>
            <p:blipFill rotWithShape="1">
              <a:blip r:embed="rId5">
                <a:alphaModFix/>
              </a:blip>
              <a:srcRect b="0" l="0" r="0" t="0"/>
              <a:stretch/>
            </p:blipFill>
            <p:spPr>
              <a:xfrm>
                <a:off x="1042988" y="423863"/>
                <a:ext cx="228600" cy="1247700"/>
              </a:xfrm>
              <a:prstGeom prst="rect">
                <a:avLst/>
              </a:prstGeom>
              <a:noFill/>
              <a:ln>
                <a:noFill/>
              </a:ln>
            </p:spPr>
          </p:pic>
          <p:sp>
            <p:nvSpPr>
              <p:cNvPr id="294" name="Google Shape;294;p20"/>
              <p:cNvSpPr/>
              <p:nvPr/>
            </p:nvSpPr>
            <p:spPr>
              <a:xfrm>
                <a:off x="495300" y="571500"/>
                <a:ext cx="714300" cy="324000"/>
              </a:xfrm>
              <a:prstGeom prst="roundRect">
                <a:avLst>
                  <a:gd fmla="val 17647" name="adj"/>
                </a:avLst>
              </a:prstGeom>
              <a:solidFill>
                <a:srgbClr val="FADBD8"/>
              </a:solidFill>
              <a:ln cap="flat" cmpd="sng" w="9525">
                <a:solidFill>
                  <a:srgbClr val="E74C3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5" name="Google Shape;295;p20"/>
              <p:cNvSpPr txBox="1"/>
              <p:nvPr/>
            </p:nvSpPr>
            <p:spPr>
              <a:xfrm>
                <a:off x="495300" y="571500"/>
                <a:ext cx="714300" cy="324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750">
                    <a:solidFill>
                      <a:srgbClr val="E74C3C"/>
                    </a:solidFill>
                    <a:latin typeface="Noto Sans TC"/>
                    <a:ea typeface="Noto Sans TC"/>
                    <a:cs typeface="Noto Sans TC"/>
                    <a:sym typeface="Noto Sans TC"/>
                  </a:rPr>
                  <a:t>近：5 級強</a:t>
                </a:r>
                <a:endParaRPr b="0" sz="750">
                  <a:solidFill>
                    <a:srgbClr val="E74C3C"/>
                  </a:solidFill>
                  <a:latin typeface="Noto Sans TC"/>
                  <a:ea typeface="Noto Sans TC"/>
                  <a:cs typeface="Noto Sans TC"/>
                  <a:sym typeface="Noto Sans TC"/>
                </a:endParaRPr>
              </a:p>
              <a:p>
                <a:pPr indent="0" lvl="0" marL="0" rtl="0" algn="ctr">
                  <a:spcBef>
                    <a:spcPts val="0"/>
                  </a:spcBef>
                  <a:spcAft>
                    <a:spcPts val="0"/>
                  </a:spcAft>
                  <a:buNone/>
                </a:pPr>
                <a:r>
                  <a:rPr b="0" lang="zh-TW" sz="650">
                    <a:solidFill>
                      <a:srgbClr val="7B241C"/>
                    </a:solidFill>
                    <a:latin typeface="Noto Sans TC"/>
                    <a:ea typeface="Noto Sans TC"/>
                    <a:cs typeface="Noto Sans TC"/>
                    <a:sym typeface="Noto Sans TC"/>
                  </a:rPr>
                  <a:t>(超有感搖晃)</a:t>
                </a:r>
                <a:endParaRPr b="0" sz="650">
                  <a:solidFill>
                    <a:srgbClr val="7B241C"/>
                  </a:solidFill>
                  <a:latin typeface="Noto Sans TC"/>
                  <a:ea typeface="Noto Sans TC"/>
                  <a:cs typeface="Noto Sans TC"/>
                  <a:sym typeface="Noto Sans TC"/>
                </a:endParaRPr>
              </a:p>
            </p:txBody>
          </p:sp>
          <p:sp>
            <p:nvSpPr>
              <p:cNvPr id="296" name="Google Shape;296;p20"/>
              <p:cNvSpPr/>
              <p:nvPr/>
            </p:nvSpPr>
            <p:spPr>
              <a:xfrm>
                <a:off x="495300" y="1238250"/>
                <a:ext cx="714300" cy="324000"/>
              </a:xfrm>
              <a:prstGeom prst="roundRect">
                <a:avLst>
                  <a:gd fmla="val 17647" name="adj"/>
                </a:avLst>
              </a:prstGeom>
              <a:solidFill>
                <a:srgbClr val="E8F8F5"/>
              </a:solidFill>
              <a:ln cap="flat" cmpd="sng" w="9525">
                <a:solidFill>
                  <a:srgbClr val="1ABC9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7" name="Google Shape;297;p20"/>
              <p:cNvSpPr txBox="1"/>
              <p:nvPr/>
            </p:nvSpPr>
            <p:spPr>
              <a:xfrm>
                <a:off x="495300" y="1238250"/>
                <a:ext cx="714300" cy="324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750">
                    <a:solidFill>
                      <a:srgbClr val="16A085"/>
                    </a:solidFill>
                    <a:latin typeface="Noto Sans TC"/>
                    <a:ea typeface="Noto Sans TC"/>
                    <a:cs typeface="Noto Sans TC"/>
                    <a:sym typeface="Noto Sans TC"/>
                  </a:rPr>
                  <a:t>遠：1 級</a:t>
                </a:r>
                <a:endParaRPr b="0" sz="750">
                  <a:solidFill>
                    <a:srgbClr val="16A085"/>
                  </a:solidFill>
                  <a:latin typeface="Noto Sans TC"/>
                  <a:ea typeface="Noto Sans TC"/>
                  <a:cs typeface="Noto Sans TC"/>
                  <a:sym typeface="Noto Sans TC"/>
                </a:endParaRPr>
              </a:p>
              <a:p>
                <a:pPr indent="0" lvl="0" marL="0" rtl="0" algn="ctr">
                  <a:spcBef>
                    <a:spcPts val="0"/>
                  </a:spcBef>
                  <a:spcAft>
                    <a:spcPts val="0"/>
                  </a:spcAft>
                  <a:buNone/>
                </a:pPr>
                <a:r>
                  <a:rPr b="0" lang="zh-TW" sz="650">
                    <a:solidFill>
                      <a:srgbClr val="117864"/>
                    </a:solidFill>
                    <a:latin typeface="Noto Sans TC"/>
                    <a:ea typeface="Noto Sans TC"/>
                    <a:cs typeface="Noto Sans TC"/>
                    <a:sym typeface="Noto Sans TC"/>
                  </a:rPr>
                  <a:t>(幾乎沒感覺)</a:t>
                </a:r>
                <a:endParaRPr b="0" sz="650">
                  <a:solidFill>
                    <a:srgbClr val="117864"/>
                  </a:solidFill>
                  <a:latin typeface="Noto Sans TC"/>
                  <a:ea typeface="Noto Sans TC"/>
                  <a:cs typeface="Noto Sans TC"/>
                  <a:sym typeface="Noto Sans TC"/>
                </a:endParaRPr>
              </a:p>
            </p:txBody>
          </p:sp>
          <p:sp>
            <p:nvSpPr>
              <p:cNvPr id="298" name="Google Shape;298;p20"/>
              <p:cNvSpPr txBox="1"/>
              <p:nvPr/>
            </p:nvSpPr>
            <p:spPr>
              <a:xfrm>
                <a:off x="0" y="1857375"/>
                <a:ext cx="1333500" cy="428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zh-TW" sz="950">
                    <a:solidFill>
                      <a:srgbClr val="2C3E50"/>
                    </a:solidFill>
                    <a:latin typeface="Noto Sans TC"/>
                    <a:ea typeface="Noto Sans TC"/>
                    <a:cs typeface="Noto Sans TC"/>
                    <a:sym typeface="Noto Sans TC"/>
                  </a:rPr>
                  <a:t>就像燈光強弱</a:t>
                </a:r>
                <a:endParaRPr b="1" sz="950">
                  <a:solidFill>
                    <a:srgbClr val="2C3E50"/>
                  </a:solidFill>
                  <a:latin typeface="Noto Sans TC"/>
                  <a:ea typeface="Noto Sans TC"/>
                  <a:cs typeface="Noto Sans TC"/>
                  <a:sym typeface="Noto Sans TC"/>
                </a:endParaRPr>
              </a:p>
              <a:p>
                <a:pPr indent="0" lvl="0" marL="0" rtl="0" algn="ctr">
                  <a:spcBef>
                    <a:spcPts val="150"/>
                  </a:spcBef>
                  <a:spcAft>
                    <a:spcPts val="0"/>
                  </a:spcAft>
                  <a:buNone/>
                </a:pPr>
                <a:r>
                  <a:rPr b="1" lang="zh-TW" sz="950">
                    <a:solidFill>
                      <a:srgbClr val="7F8C8D"/>
                    </a:solidFill>
                    <a:latin typeface="Noto Sans TC"/>
                    <a:ea typeface="Noto Sans TC"/>
                    <a:cs typeface="Noto Sans TC"/>
                    <a:sym typeface="Noto Sans TC"/>
                  </a:rPr>
                  <a:t>各地震度都不同！</a:t>
                </a:r>
                <a:endParaRPr b="1" sz="950">
                  <a:solidFill>
                    <a:srgbClr val="7F8C8D"/>
                  </a:solidFill>
                  <a:latin typeface="Noto Sans TC"/>
                  <a:ea typeface="Noto Sans TC"/>
                  <a:cs typeface="Noto Sans TC"/>
                  <a:sym typeface="Noto Sans TC"/>
                </a:endParaRPr>
              </a:p>
            </p:txBody>
          </p:sp>
        </p:grpSp>
      </p:grpSp>
      <p:grpSp>
        <p:nvGrpSpPr>
          <p:cNvPr id="299" name="Google Shape;299;p20"/>
          <p:cNvGrpSpPr/>
          <p:nvPr/>
        </p:nvGrpSpPr>
        <p:grpSpPr>
          <a:xfrm>
            <a:off x="476250" y="3714750"/>
            <a:ext cx="8191500" cy="1095300"/>
            <a:chOff x="0" y="0"/>
            <a:chExt cx="8191500" cy="1095300"/>
          </a:xfrm>
        </p:grpSpPr>
        <p:sp>
          <p:nvSpPr>
            <p:cNvPr id="300" name="Google Shape;300;p20"/>
            <p:cNvSpPr/>
            <p:nvPr/>
          </p:nvSpPr>
          <p:spPr>
            <a:xfrm>
              <a:off x="0" y="0"/>
              <a:ext cx="8191500" cy="1095300"/>
            </a:xfrm>
            <a:prstGeom prst="roundRect">
              <a:avLst>
                <a:gd fmla="val 13913" name="adj"/>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1" name="Google Shape;301;p20"/>
            <p:cNvSpPr/>
            <p:nvPr/>
          </p:nvSpPr>
          <p:spPr>
            <a:xfrm>
              <a:off x="190500" y="142875"/>
              <a:ext cx="1428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2" name="Google Shape;302;p20"/>
            <p:cNvSpPr txBox="1"/>
            <p:nvPr/>
          </p:nvSpPr>
          <p:spPr>
            <a:xfrm>
              <a:off x="190500" y="142875"/>
              <a:ext cx="1428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1000">
                  <a:solidFill>
                    <a:srgbClr val="FFFFFF"/>
                  </a:solidFill>
                  <a:latin typeface="Noto Sans TC"/>
                  <a:ea typeface="Noto Sans TC"/>
                  <a:cs typeface="Noto Sans TC"/>
                  <a:sym typeface="Noto Sans TC"/>
                </a:rPr>
                <a:t>💡 易混淆避坑指南</a:t>
              </a:r>
              <a:endParaRPr b="0" sz="1000">
                <a:solidFill>
                  <a:srgbClr val="FFFFFF"/>
                </a:solidFill>
                <a:latin typeface="Noto Sans TC"/>
                <a:ea typeface="Noto Sans TC"/>
                <a:cs typeface="Noto Sans TC"/>
                <a:sym typeface="Noto Sans TC"/>
              </a:endParaRPr>
            </a:p>
          </p:txBody>
        </p:sp>
        <p:grpSp>
          <p:nvGrpSpPr>
            <p:cNvPr id="303" name="Google Shape;303;p20"/>
            <p:cNvGrpSpPr/>
            <p:nvPr/>
          </p:nvGrpSpPr>
          <p:grpSpPr>
            <a:xfrm>
              <a:off x="190500" y="476250"/>
              <a:ext cx="3762300" cy="476400"/>
              <a:chOff x="0" y="0"/>
              <a:chExt cx="3762300" cy="476400"/>
            </a:xfrm>
          </p:grpSpPr>
          <p:sp>
            <p:nvSpPr>
              <p:cNvPr id="304" name="Google Shape;304;p20"/>
              <p:cNvSpPr/>
              <p:nvPr/>
            </p:nvSpPr>
            <p:spPr>
              <a:xfrm>
                <a:off x="0" y="0"/>
                <a:ext cx="3762300" cy="476400"/>
              </a:xfrm>
              <a:prstGeom prst="roundRect">
                <a:avLst>
                  <a:gd fmla="val 16000" name="adj"/>
                </a:avLst>
              </a:prstGeom>
              <a:solidFill>
                <a:srgbClr val="FADBD8">
                  <a:alpha val="10000"/>
                </a:srgbClr>
              </a:solidFill>
              <a:ln cap="flat" cmpd="sng" w="9525">
                <a:solidFill>
                  <a:srgbClr val="E74C3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5" name="Google Shape;305;p20"/>
              <p:cNvSpPr txBox="1"/>
              <p:nvPr/>
            </p:nvSpPr>
            <p:spPr>
              <a:xfrm>
                <a:off x="114300" y="0"/>
                <a:ext cx="3533700" cy="476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1400">
                    <a:solidFill>
                      <a:srgbClr val="E74C3C"/>
                    </a:solidFill>
                    <a:latin typeface="Noto Sans TC"/>
                    <a:ea typeface="Noto Sans TC"/>
                    <a:cs typeface="Noto Sans TC"/>
                    <a:sym typeface="Noto Sans TC"/>
                  </a:rPr>
                  <a:t>❌</a:t>
                </a:r>
                <a:r>
                  <a:rPr b="0" lang="zh-TW" sz="1150">
                    <a:solidFill>
                      <a:srgbClr val="FADBD8"/>
                    </a:solidFill>
                    <a:latin typeface="Noto Sans TC"/>
                    <a:ea typeface="Noto Sans TC"/>
                    <a:cs typeface="Noto Sans TC"/>
                    <a:sym typeface="Noto Sans TC"/>
                  </a:rPr>
                  <a:t> 錯誤說法：</a:t>
                </a:r>
                <a:endParaRPr b="0" sz="1150">
                  <a:solidFill>
                    <a:srgbClr val="FADBD8"/>
                  </a:solidFill>
                  <a:latin typeface="Noto Sans TC"/>
                  <a:ea typeface="Noto Sans TC"/>
                  <a:cs typeface="Noto Sans TC"/>
                  <a:sym typeface="Noto Sans TC"/>
                </a:endParaRPr>
              </a:p>
              <a:p>
                <a:pPr indent="0" lvl="0" marL="0" rtl="0" algn="l">
                  <a:spcBef>
                    <a:spcPts val="150"/>
                  </a:spcBef>
                  <a:spcAft>
                    <a:spcPts val="0"/>
                  </a:spcAft>
                  <a:buNone/>
                </a:pPr>
                <a:r>
                  <a:rPr lang="zh-TW" sz="1100">
                    <a:solidFill>
                      <a:srgbClr val="FFFFFF"/>
                    </a:solidFill>
                    <a:latin typeface="Noto Sans TC"/>
                    <a:ea typeface="Noto Sans TC"/>
                    <a:cs typeface="Noto Sans TC"/>
                    <a:sym typeface="Noto Sans TC"/>
                  </a:rPr>
                  <a:t>「昨天發生了芮氏規模 6.0 </a:t>
                </a:r>
                <a:r>
                  <a:rPr b="0" lang="zh-TW" sz="1100" strike="sngStrike">
                    <a:solidFill>
                      <a:srgbClr val="E74C3C"/>
                    </a:solidFill>
                    <a:latin typeface="Noto Sans TC"/>
                    <a:ea typeface="Noto Sans TC"/>
                    <a:cs typeface="Noto Sans TC"/>
                    <a:sym typeface="Noto Sans TC"/>
                  </a:rPr>
                  <a:t>級</a:t>
                </a:r>
                <a:r>
                  <a:rPr lang="zh-TW" sz="1100">
                    <a:solidFill>
                      <a:srgbClr val="FFFFFF"/>
                    </a:solidFill>
                    <a:latin typeface="Noto Sans TC"/>
                    <a:ea typeface="Noto Sans TC"/>
                    <a:cs typeface="Noto Sans TC"/>
                    <a:sym typeface="Noto Sans TC"/>
                  </a:rPr>
                  <a:t> 的地震！」</a:t>
                </a:r>
                <a:endParaRPr sz="1100">
                  <a:solidFill>
                    <a:srgbClr val="FFFFFF"/>
                  </a:solidFill>
                  <a:latin typeface="Noto Sans TC"/>
                  <a:ea typeface="Noto Sans TC"/>
                  <a:cs typeface="Noto Sans TC"/>
                  <a:sym typeface="Noto Sans TC"/>
                </a:endParaRPr>
              </a:p>
            </p:txBody>
          </p:sp>
        </p:grpSp>
        <p:grpSp>
          <p:nvGrpSpPr>
            <p:cNvPr id="306" name="Google Shape;306;p20"/>
            <p:cNvGrpSpPr/>
            <p:nvPr/>
          </p:nvGrpSpPr>
          <p:grpSpPr>
            <a:xfrm>
              <a:off x="4238625" y="476250"/>
              <a:ext cx="3762300" cy="476400"/>
              <a:chOff x="0" y="0"/>
              <a:chExt cx="3762300" cy="476400"/>
            </a:xfrm>
          </p:grpSpPr>
          <p:sp>
            <p:nvSpPr>
              <p:cNvPr id="307" name="Google Shape;307;p20"/>
              <p:cNvSpPr/>
              <p:nvPr/>
            </p:nvSpPr>
            <p:spPr>
              <a:xfrm>
                <a:off x="0" y="0"/>
                <a:ext cx="3762300" cy="476400"/>
              </a:xfrm>
              <a:prstGeom prst="roundRect">
                <a:avLst>
                  <a:gd fmla="val 16000" name="adj"/>
                </a:avLst>
              </a:prstGeom>
              <a:solidFill>
                <a:srgbClr val="D4EFDF">
                  <a:alpha val="10000"/>
                </a:srgbClr>
              </a:solidFill>
              <a:ln cap="flat" cmpd="sng" w="9525">
                <a:solidFill>
                  <a:srgbClr val="2ECC7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8" name="Google Shape;308;p20"/>
              <p:cNvSpPr txBox="1"/>
              <p:nvPr/>
            </p:nvSpPr>
            <p:spPr>
              <a:xfrm>
                <a:off x="114300" y="0"/>
                <a:ext cx="3533700" cy="476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1400">
                    <a:solidFill>
                      <a:srgbClr val="2ECC71"/>
                    </a:solidFill>
                    <a:latin typeface="Noto Sans TC"/>
                    <a:ea typeface="Noto Sans TC"/>
                    <a:cs typeface="Noto Sans TC"/>
                    <a:sym typeface="Noto Sans TC"/>
                  </a:rPr>
                  <a:t>⭕</a:t>
                </a:r>
                <a:r>
                  <a:rPr b="0" lang="zh-TW" sz="1150">
                    <a:solidFill>
                      <a:srgbClr val="D4EFDF"/>
                    </a:solidFill>
                    <a:latin typeface="Noto Sans TC"/>
                    <a:ea typeface="Noto Sans TC"/>
                    <a:cs typeface="Noto Sans TC"/>
                    <a:sym typeface="Noto Sans TC"/>
                  </a:rPr>
                  <a:t> 完美說法：</a:t>
                </a:r>
                <a:endParaRPr b="0" sz="1150">
                  <a:solidFill>
                    <a:srgbClr val="D4EFDF"/>
                  </a:solidFill>
                  <a:latin typeface="Noto Sans TC"/>
                  <a:ea typeface="Noto Sans TC"/>
                  <a:cs typeface="Noto Sans TC"/>
                  <a:sym typeface="Noto Sans TC"/>
                </a:endParaRPr>
              </a:p>
              <a:p>
                <a:pPr indent="0" lvl="0" marL="0" rtl="0" algn="l">
                  <a:spcBef>
                    <a:spcPts val="150"/>
                  </a:spcBef>
                  <a:spcAft>
                    <a:spcPts val="0"/>
                  </a:spcAft>
                  <a:buNone/>
                </a:pPr>
                <a:r>
                  <a:rPr lang="zh-TW" sz="1100">
                    <a:solidFill>
                      <a:srgbClr val="FFFFFF"/>
                    </a:solidFill>
                    <a:latin typeface="Noto Sans TC"/>
                    <a:ea typeface="Noto Sans TC"/>
                    <a:cs typeface="Noto Sans TC"/>
                    <a:sym typeface="Noto Sans TC"/>
                  </a:rPr>
                  <a:t>「發生了芮氏規模 6.0 的地震，最大震度 4 </a:t>
                </a:r>
                <a:r>
                  <a:rPr b="0" lang="zh-TW" sz="1100">
                    <a:solidFill>
                      <a:srgbClr val="2ECC71"/>
                    </a:solidFill>
                    <a:latin typeface="Noto Sans TC"/>
                    <a:ea typeface="Noto Sans TC"/>
                    <a:cs typeface="Noto Sans TC"/>
                    <a:sym typeface="Noto Sans TC"/>
                  </a:rPr>
                  <a:t>級</a:t>
                </a:r>
                <a:r>
                  <a:rPr lang="zh-TW" sz="1100">
                    <a:solidFill>
                      <a:srgbClr val="FFFFFF"/>
                    </a:solidFill>
                    <a:latin typeface="Noto Sans TC"/>
                    <a:ea typeface="Noto Sans TC"/>
                    <a:cs typeface="Noto Sans TC"/>
                    <a:sym typeface="Noto Sans TC"/>
                  </a:rPr>
                  <a:t>！」</a:t>
                </a:r>
                <a:endParaRPr sz="1100">
                  <a:solidFill>
                    <a:srgbClr val="FFFFFF"/>
                  </a:solidFill>
                  <a:latin typeface="Noto Sans TC"/>
                  <a:ea typeface="Noto Sans TC"/>
                  <a:cs typeface="Noto Sans TC"/>
                  <a:sym typeface="Noto Sans TC"/>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21"/>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314" name="Google Shape;314;p21"/>
          <p:cNvPicPr preferRelativeResize="0"/>
          <p:nvPr/>
        </p:nvPicPr>
        <p:blipFill rotWithShape="1">
          <a:blip r:embed="rId4">
            <a:alphaModFix/>
          </a:blip>
          <a:srcRect b="0" l="0" r="0" t="0"/>
          <a:stretch/>
        </p:blipFill>
        <p:spPr>
          <a:xfrm>
            <a:off x="-476250" y="2381250"/>
            <a:ext cx="9620400" cy="533400"/>
          </a:xfrm>
          <a:prstGeom prst="rect">
            <a:avLst/>
          </a:prstGeom>
          <a:noFill/>
          <a:ln>
            <a:noFill/>
          </a:ln>
        </p:spPr>
      </p:pic>
      <p:pic>
        <p:nvPicPr>
          <p:cNvPr id="315" name="Google Shape;315;p21"/>
          <p:cNvPicPr preferRelativeResize="0"/>
          <p:nvPr/>
        </p:nvPicPr>
        <p:blipFill rotWithShape="1">
          <a:blip r:embed="rId5">
            <a:alphaModFix/>
          </a:blip>
          <a:srcRect b="0" l="10" r="0" t="0"/>
          <a:stretch/>
        </p:blipFill>
        <p:spPr>
          <a:xfrm>
            <a:off x="-476250" y="2619375"/>
            <a:ext cx="9620400" cy="466800"/>
          </a:xfrm>
          <a:prstGeom prst="rect">
            <a:avLst/>
          </a:prstGeom>
          <a:noFill/>
          <a:ln>
            <a:noFill/>
          </a:ln>
        </p:spPr>
      </p:pic>
      <p:grpSp>
        <p:nvGrpSpPr>
          <p:cNvPr id="316" name="Google Shape;316;p21"/>
          <p:cNvGrpSpPr/>
          <p:nvPr/>
        </p:nvGrpSpPr>
        <p:grpSpPr>
          <a:xfrm>
            <a:off x="476250" y="285750"/>
            <a:ext cx="1047900" cy="247800"/>
            <a:chOff x="0" y="0"/>
            <a:chExt cx="1047900" cy="247800"/>
          </a:xfrm>
        </p:grpSpPr>
        <p:sp>
          <p:nvSpPr>
            <p:cNvPr id="317" name="Google Shape;317;p21"/>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8" name="Google Shape;318;p21"/>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319" name="Google Shape;319;p21"/>
          <p:cNvSpPr txBox="1"/>
          <p:nvPr/>
        </p:nvSpPr>
        <p:spPr>
          <a:xfrm>
            <a:off x="1666875" y="219075"/>
            <a:ext cx="7000800" cy="381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zh-TW" sz="2200">
                <a:solidFill>
                  <a:srgbClr val="2C3E50"/>
                </a:solidFill>
                <a:latin typeface="Noto Sans TC"/>
                <a:ea typeface="Noto Sans TC"/>
                <a:cs typeface="Noto Sans TC"/>
                <a:sym typeface="Noto Sans TC"/>
              </a:rPr>
              <a:t>地表的「動」：</a:t>
            </a:r>
            <a:r>
              <a:rPr b="0" lang="zh-TW" sz="2200">
                <a:solidFill>
                  <a:srgbClr val="D35400"/>
                </a:solidFill>
                <a:latin typeface="Noto Sans TC"/>
                <a:ea typeface="Noto Sans TC"/>
                <a:cs typeface="Noto Sans TC"/>
                <a:sym typeface="Noto Sans TC"/>
              </a:rPr>
              <a:t>地震給地表帶來的改變</a:t>
            </a:r>
            <a:endParaRPr b="0" sz="2200">
              <a:solidFill>
                <a:srgbClr val="2C3E50"/>
              </a:solidFill>
              <a:latin typeface="Noto Sans TC"/>
              <a:ea typeface="Noto Sans TC"/>
              <a:cs typeface="Noto Sans TC"/>
              <a:sym typeface="Noto Sans TC"/>
            </a:endParaRPr>
          </a:p>
        </p:txBody>
      </p:sp>
      <p:sp>
        <p:nvSpPr>
          <p:cNvPr id="320" name="Google Shape;320;p21"/>
          <p:cNvSpPr txBox="1"/>
          <p:nvPr/>
        </p:nvSpPr>
        <p:spPr>
          <a:xfrm>
            <a:off x="476250" y="733425"/>
            <a:ext cx="8191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1150">
                <a:solidFill>
                  <a:srgbClr val="7F8C8D"/>
                </a:solidFill>
                <a:latin typeface="Noto Sans TC"/>
                <a:ea typeface="Noto Sans TC"/>
                <a:cs typeface="Noto Sans TC"/>
                <a:sym typeface="Noto Sans TC"/>
              </a:rPr>
              <a:t>💡 </a:t>
            </a:r>
            <a:r>
              <a:rPr b="1" lang="zh-TW" sz="1150">
                <a:solidFill>
                  <a:srgbClr val="E67E22"/>
                </a:solidFill>
                <a:latin typeface="Noto Sans TC"/>
                <a:ea typeface="Noto Sans TC"/>
                <a:cs typeface="Noto Sans TC"/>
                <a:sym typeface="Noto Sans TC"/>
              </a:rPr>
              <a:t>平常看似靜止的大地</a:t>
            </a:r>
            <a:r>
              <a:rPr b="0" lang="zh-TW" sz="1150">
                <a:solidFill>
                  <a:srgbClr val="7F8C8D"/>
                </a:solidFill>
                <a:latin typeface="Noto Sans TC"/>
                <a:ea typeface="Noto Sans TC"/>
                <a:cs typeface="Noto Sans TC"/>
                <a:sym typeface="Noto Sans TC"/>
              </a:rPr>
              <a:t>，在地震發生時，會在短短幾十秒內產生劇烈的「動態變化」！</a:t>
            </a:r>
            <a:endParaRPr b="0" sz="1150">
              <a:solidFill>
                <a:srgbClr val="7F8C8D"/>
              </a:solidFill>
              <a:latin typeface="Noto Sans TC"/>
              <a:ea typeface="Noto Sans TC"/>
              <a:cs typeface="Noto Sans TC"/>
              <a:sym typeface="Noto Sans TC"/>
            </a:endParaRPr>
          </a:p>
        </p:txBody>
      </p:sp>
      <p:grpSp>
        <p:nvGrpSpPr>
          <p:cNvPr id="321" name="Google Shape;321;p21"/>
          <p:cNvGrpSpPr/>
          <p:nvPr/>
        </p:nvGrpSpPr>
        <p:grpSpPr>
          <a:xfrm>
            <a:off x="476250" y="1190625"/>
            <a:ext cx="2571900" cy="3619500"/>
            <a:chOff x="0" y="0"/>
            <a:chExt cx="2571900" cy="3619500"/>
          </a:xfrm>
        </p:grpSpPr>
        <p:sp>
          <p:nvSpPr>
            <p:cNvPr id="322" name="Google Shape;322;p21"/>
            <p:cNvSpPr/>
            <p:nvPr/>
          </p:nvSpPr>
          <p:spPr>
            <a:xfrm>
              <a:off x="0" y="0"/>
              <a:ext cx="2571900" cy="3619500"/>
            </a:xfrm>
            <a:prstGeom prst="roundRect">
              <a:avLst>
                <a:gd fmla="val 592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vibrant flat design vector illustration of a landslide and rockfall on a steep mountain. Large stones sliding down, green and brown earth, clear cartoon style suitable for primary school textbook." id="323" name="Google Shape;323;p21"/>
            <p:cNvPicPr preferRelativeResize="0"/>
            <p:nvPr/>
          </p:nvPicPr>
          <p:blipFill rotWithShape="1">
            <a:blip r:embed="rId6">
              <a:alphaModFix/>
            </a:blip>
            <a:srcRect b="0" l="0" r="0" t="0"/>
            <a:stretch/>
          </p:blipFill>
          <p:spPr>
            <a:xfrm>
              <a:off x="142875" y="142875"/>
              <a:ext cx="2286000" cy="1714500"/>
            </a:xfrm>
            <a:prstGeom prst="roundRect">
              <a:avLst>
                <a:gd fmla="val 6666" name="adj"/>
              </a:avLst>
            </a:prstGeom>
            <a:noFill/>
            <a:ln>
              <a:noFill/>
            </a:ln>
          </p:spPr>
        </p:pic>
        <p:sp>
          <p:nvSpPr>
            <p:cNvPr id="324" name="Google Shape;324;p21"/>
            <p:cNvSpPr txBox="1"/>
            <p:nvPr/>
          </p:nvSpPr>
          <p:spPr>
            <a:xfrm>
              <a:off x="142875" y="2000250"/>
              <a:ext cx="2286000" cy="147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1400">
                  <a:solidFill>
                    <a:srgbClr val="D35400"/>
                  </a:solidFill>
                  <a:latin typeface="Noto Sans TC"/>
                  <a:ea typeface="Noto Sans TC"/>
                  <a:cs typeface="Noto Sans TC"/>
                  <a:sym typeface="Noto Sans TC"/>
                </a:rPr>
                <a:t>01</a:t>
              </a:r>
              <a:r>
                <a:rPr b="1" lang="zh-TW" sz="1400">
                  <a:solidFill>
                    <a:srgbClr val="2C3E50"/>
                  </a:solidFill>
                  <a:latin typeface="Noto Sans TC"/>
                  <a:ea typeface="Noto Sans TC"/>
                  <a:cs typeface="Noto Sans TC"/>
                  <a:sym typeface="Noto Sans TC"/>
                </a:rPr>
                <a:t>山坡滑落與山崩</a:t>
              </a:r>
              <a:endParaRPr b="1" sz="140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劇烈搖晃導致山區土石鬆動，引發可怕的</a:t>
              </a:r>
              <a:r>
                <a:rPr b="1" lang="zh-TW" sz="1050">
                  <a:solidFill>
                    <a:srgbClr val="D35400"/>
                  </a:solidFill>
                  <a:latin typeface="Noto Sans TC"/>
                  <a:ea typeface="Noto Sans TC"/>
                  <a:cs typeface="Noto Sans TC"/>
                  <a:sym typeface="Noto Sans TC"/>
                </a:rPr>
                <a:t>山崩與落石</a:t>
              </a:r>
              <a:r>
                <a:rPr b="0" lang="zh-TW" sz="1050">
                  <a:solidFill>
                    <a:srgbClr val="555555"/>
                  </a:solidFill>
                  <a:latin typeface="Noto Sans TC"/>
                  <a:ea typeface="Noto Sans TC"/>
                  <a:cs typeface="Noto Sans TC"/>
                  <a:sym typeface="Noto Sans TC"/>
                </a:rPr>
                <a:t>，在一瞬間改變了整座山坡原本的地貌與安全。</a:t>
              </a:r>
              <a:endParaRPr b="0" sz="1050">
                <a:solidFill>
                  <a:srgbClr val="555555"/>
                </a:solidFill>
                <a:latin typeface="Noto Sans TC"/>
                <a:ea typeface="Noto Sans TC"/>
                <a:cs typeface="Noto Sans TC"/>
                <a:sym typeface="Noto Sans TC"/>
              </a:endParaRPr>
            </a:p>
          </p:txBody>
        </p:sp>
      </p:grpSp>
      <p:grpSp>
        <p:nvGrpSpPr>
          <p:cNvPr id="325" name="Google Shape;325;p21"/>
          <p:cNvGrpSpPr/>
          <p:nvPr/>
        </p:nvGrpSpPr>
        <p:grpSpPr>
          <a:xfrm>
            <a:off x="3286125" y="1190625"/>
            <a:ext cx="2571900" cy="3619500"/>
            <a:chOff x="0" y="0"/>
            <a:chExt cx="2571900" cy="3619500"/>
          </a:xfrm>
        </p:grpSpPr>
        <p:sp>
          <p:nvSpPr>
            <p:cNvPr id="326" name="Google Shape;326;p21"/>
            <p:cNvSpPr/>
            <p:nvPr/>
          </p:nvSpPr>
          <p:spPr>
            <a:xfrm>
              <a:off x="0" y="0"/>
              <a:ext cx="2571900" cy="3619500"/>
            </a:xfrm>
            <a:prstGeom prst="roundRect">
              <a:avLst>
                <a:gd fmla="val 592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friendly flat design vector illustration of a cracked road and land displacement after an earthquake. One side of the road is raised higher than the other, simple tectonic fault concept, bright clear colors for children." id="327" name="Google Shape;327;p21"/>
            <p:cNvPicPr preferRelativeResize="0"/>
            <p:nvPr/>
          </p:nvPicPr>
          <p:blipFill rotWithShape="1">
            <a:blip r:embed="rId7">
              <a:alphaModFix/>
            </a:blip>
            <a:srcRect b="0" l="0" r="0" t="0"/>
            <a:stretch/>
          </p:blipFill>
          <p:spPr>
            <a:xfrm>
              <a:off x="142875" y="142875"/>
              <a:ext cx="2286000" cy="1714500"/>
            </a:xfrm>
            <a:prstGeom prst="roundRect">
              <a:avLst>
                <a:gd fmla="val 6666" name="adj"/>
              </a:avLst>
            </a:prstGeom>
            <a:noFill/>
            <a:ln>
              <a:noFill/>
            </a:ln>
          </p:spPr>
        </p:pic>
        <p:sp>
          <p:nvSpPr>
            <p:cNvPr id="328" name="Google Shape;328;p21"/>
            <p:cNvSpPr txBox="1"/>
            <p:nvPr/>
          </p:nvSpPr>
          <p:spPr>
            <a:xfrm>
              <a:off x="142875" y="2000250"/>
              <a:ext cx="2286000" cy="147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1400">
                  <a:solidFill>
                    <a:srgbClr val="D35400"/>
                  </a:solidFill>
                  <a:latin typeface="Noto Sans TC"/>
                  <a:ea typeface="Noto Sans TC"/>
                  <a:cs typeface="Noto Sans TC"/>
                  <a:sym typeface="Noto Sans TC"/>
                </a:rPr>
                <a:t>02</a:t>
              </a:r>
              <a:r>
                <a:rPr b="1" lang="zh-TW" sz="1400">
                  <a:solidFill>
                    <a:srgbClr val="2C3E50"/>
                  </a:solidFill>
                  <a:latin typeface="Noto Sans TC"/>
                  <a:ea typeface="Noto Sans TC"/>
                  <a:cs typeface="Noto Sans TC"/>
                  <a:sym typeface="Noto Sans TC"/>
                </a:rPr>
                <a:t>地表隆起與龜裂</a:t>
              </a:r>
              <a:endParaRPr b="1" sz="140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板塊推擠的巨大力量會撐破地表，使道路和農田</a:t>
              </a:r>
              <a:r>
                <a:rPr b="1" lang="zh-TW" sz="1050">
                  <a:solidFill>
                    <a:srgbClr val="D35400"/>
                  </a:solidFill>
                  <a:latin typeface="Noto Sans TC"/>
                  <a:ea typeface="Noto Sans TC"/>
                  <a:cs typeface="Noto Sans TC"/>
                  <a:sym typeface="Noto Sans TC"/>
                </a:rPr>
                <a:t>裂開</a:t>
              </a:r>
              <a:r>
                <a:rPr b="0" lang="zh-TW" sz="1050">
                  <a:solidFill>
                    <a:srgbClr val="555555"/>
                  </a:solidFill>
                  <a:latin typeface="Noto Sans TC"/>
                  <a:ea typeface="Noto Sans TC"/>
                  <a:cs typeface="Noto Sans TC"/>
                  <a:sym typeface="Noto Sans TC"/>
                </a:rPr>
                <a:t>，甚至整塊土地向上</a:t>
              </a:r>
              <a:r>
                <a:rPr b="1" lang="zh-TW" sz="1050">
                  <a:solidFill>
                    <a:srgbClr val="D35400"/>
                  </a:solidFill>
                  <a:latin typeface="Noto Sans TC"/>
                  <a:ea typeface="Noto Sans TC"/>
                  <a:cs typeface="Noto Sans TC"/>
                  <a:sym typeface="Noto Sans TC"/>
                </a:rPr>
                <a:t>隆起</a:t>
              </a:r>
              <a:r>
                <a:rPr b="0" lang="zh-TW" sz="1050">
                  <a:solidFill>
                    <a:srgbClr val="555555"/>
                  </a:solidFill>
                  <a:latin typeface="Noto Sans TC"/>
                  <a:ea typeface="Noto Sans TC"/>
                  <a:cs typeface="Noto Sans TC"/>
                  <a:sym typeface="Noto Sans TC"/>
                </a:rPr>
                <a:t>，形成明顯的高低落差。</a:t>
              </a:r>
              <a:endParaRPr b="0" sz="1050">
                <a:solidFill>
                  <a:srgbClr val="555555"/>
                </a:solidFill>
                <a:latin typeface="Noto Sans TC"/>
                <a:ea typeface="Noto Sans TC"/>
                <a:cs typeface="Noto Sans TC"/>
                <a:sym typeface="Noto Sans TC"/>
              </a:endParaRPr>
            </a:p>
          </p:txBody>
        </p:sp>
      </p:grpSp>
      <p:grpSp>
        <p:nvGrpSpPr>
          <p:cNvPr id="329" name="Google Shape;329;p21"/>
          <p:cNvGrpSpPr/>
          <p:nvPr/>
        </p:nvGrpSpPr>
        <p:grpSpPr>
          <a:xfrm>
            <a:off x="6096000" y="1190625"/>
            <a:ext cx="2571900" cy="3619500"/>
            <a:chOff x="0" y="0"/>
            <a:chExt cx="2571900" cy="3619500"/>
          </a:xfrm>
        </p:grpSpPr>
        <p:sp>
          <p:nvSpPr>
            <p:cNvPr id="330" name="Google Shape;330;p21"/>
            <p:cNvSpPr/>
            <p:nvPr/>
          </p:nvSpPr>
          <p:spPr>
            <a:xfrm>
              <a:off x="0" y="0"/>
              <a:ext cx="2571900" cy="3619500"/>
            </a:xfrm>
            <a:prstGeom prst="roundRect">
              <a:avLst>
                <a:gd fmla="val 592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flat design vector illustration of earthquake effects on human environments. A slightly cracked bridge and road, damaged power lines, stylized safely without being scary, clear educational graphic." id="331" name="Google Shape;331;p21"/>
            <p:cNvPicPr preferRelativeResize="0"/>
            <p:nvPr/>
          </p:nvPicPr>
          <p:blipFill rotWithShape="1">
            <a:blip r:embed="rId8">
              <a:alphaModFix/>
            </a:blip>
            <a:srcRect b="0" l="0" r="0" t="0"/>
            <a:stretch/>
          </p:blipFill>
          <p:spPr>
            <a:xfrm>
              <a:off x="142875" y="142875"/>
              <a:ext cx="2286000" cy="1714500"/>
            </a:xfrm>
            <a:prstGeom prst="roundRect">
              <a:avLst>
                <a:gd fmla="val 6666" name="adj"/>
              </a:avLst>
            </a:prstGeom>
            <a:noFill/>
            <a:ln>
              <a:noFill/>
            </a:ln>
          </p:spPr>
        </p:pic>
        <p:sp>
          <p:nvSpPr>
            <p:cNvPr id="332" name="Google Shape;332;p21"/>
            <p:cNvSpPr txBox="1"/>
            <p:nvPr/>
          </p:nvSpPr>
          <p:spPr>
            <a:xfrm>
              <a:off x="142875" y="2000250"/>
              <a:ext cx="2286000" cy="1476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1400">
                  <a:solidFill>
                    <a:srgbClr val="D35400"/>
                  </a:solidFill>
                  <a:latin typeface="Noto Sans TC"/>
                  <a:ea typeface="Noto Sans TC"/>
                  <a:cs typeface="Noto Sans TC"/>
                  <a:sym typeface="Noto Sans TC"/>
                </a:rPr>
                <a:t>03</a:t>
              </a:r>
              <a:r>
                <a:rPr b="1" lang="zh-TW" sz="1400">
                  <a:solidFill>
                    <a:srgbClr val="2C3E50"/>
                  </a:solidFill>
                  <a:latin typeface="Noto Sans TC"/>
                  <a:ea typeface="Noto Sans TC"/>
                  <a:cs typeface="Noto Sans TC"/>
                  <a:sym typeface="Noto Sans TC"/>
                </a:rPr>
                <a:t>環境與生活影響</a:t>
              </a:r>
              <a:endParaRPr b="1" sz="1400">
                <a:solidFill>
                  <a:srgbClr val="2C3E50"/>
                </a:solidFill>
                <a:latin typeface="Noto Sans TC"/>
                <a:ea typeface="Noto Sans TC"/>
                <a:cs typeface="Noto Sans TC"/>
                <a:sym typeface="Noto Sans TC"/>
              </a:endParaRPr>
            </a:p>
            <a:p>
              <a:pPr indent="0" lvl="0" marL="0" rtl="0" algn="l">
                <a:spcBef>
                  <a:spcPts val="450"/>
                </a:spcBef>
                <a:spcAft>
                  <a:spcPts val="0"/>
                </a:spcAft>
                <a:buNone/>
              </a:pPr>
              <a:r>
                <a:rPr b="0" lang="zh-TW" sz="1050">
                  <a:solidFill>
                    <a:srgbClr val="555555"/>
                  </a:solidFill>
                  <a:latin typeface="Noto Sans TC"/>
                  <a:ea typeface="Noto Sans TC"/>
                  <a:cs typeface="Noto Sans TC"/>
                  <a:sym typeface="Noto Sans TC"/>
                </a:rPr>
                <a:t>地震也會震碎房屋、震斷</a:t>
              </a:r>
              <a:r>
                <a:rPr b="1" lang="zh-TW" sz="1050">
                  <a:solidFill>
                    <a:srgbClr val="D35400"/>
                  </a:solidFill>
                  <a:latin typeface="Noto Sans TC"/>
                  <a:ea typeface="Noto Sans TC"/>
                  <a:cs typeface="Noto Sans TC"/>
                  <a:sym typeface="Noto Sans TC"/>
                </a:rPr>
                <a:t>橋梁與道路</a:t>
              </a:r>
              <a:r>
                <a:rPr b="0" lang="zh-TW" sz="1050">
                  <a:solidFill>
                    <a:srgbClr val="555555"/>
                  </a:solidFill>
                  <a:latin typeface="Noto Sans TC"/>
                  <a:ea typeface="Noto Sans TC"/>
                  <a:cs typeface="Noto Sans TC"/>
                  <a:sym typeface="Noto Sans TC"/>
                </a:rPr>
                <a:t>、扯斷民生管線，深深地影響並改變了大家原本熟悉的生活環境。</a:t>
              </a:r>
              <a:endParaRPr b="0" sz="1050">
                <a:solidFill>
                  <a:srgbClr val="555555"/>
                </a:solidFill>
                <a:latin typeface="Noto Sans TC"/>
                <a:ea typeface="Noto Sans TC"/>
                <a:cs typeface="Noto Sans TC"/>
                <a:sym typeface="Noto Sans TC"/>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22"/>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338" name="Google Shape;338;p22"/>
          <p:cNvPicPr preferRelativeResize="0"/>
          <p:nvPr/>
        </p:nvPicPr>
        <p:blipFill rotWithShape="1">
          <a:blip r:embed="rId4">
            <a:alphaModFix/>
          </a:blip>
          <a:srcRect b="0" l="0" r="0" t="0"/>
          <a:stretch/>
        </p:blipFill>
        <p:spPr>
          <a:xfrm>
            <a:off x="-476250" y="2400300"/>
            <a:ext cx="9620400" cy="514500"/>
          </a:xfrm>
          <a:prstGeom prst="rect">
            <a:avLst/>
          </a:prstGeom>
          <a:noFill/>
          <a:ln>
            <a:noFill/>
          </a:ln>
        </p:spPr>
      </p:pic>
      <p:pic>
        <p:nvPicPr>
          <p:cNvPr id="339" name="Google Shape;339;p22"/>
          <p:cNvPicPr preferRelativeResize="0"/>
          <p:nvPr/>
        </p:nvPicPr>
        <p:blipFill rotWithShape="1">
          <a:blip r:embed="rId5">
            <a:alphaModFix/>
          </a:blip>
          <a:srcRect b="0" l="0" r="0" t="0"/>
          <a:stretch/>
        </p:blipFill>
        <p:spPr>
          <a:xfrm>
            <a:off x="-476250" y="2638425"/>
            <a:ext cx="9620400" cy="447600"/>
          </a:xfrm>
          <a:prstGeom prst="rect">
            <a:avLst/>
          </a:prstGeom>
          <a:noFill/>
          <a:ln>
            <a:noFill/>
          </a:ln>
        </p:spPr>
      </p:pic>
      <p:grpSp>
        <p:nvGrpSpPr>
          <p:cNvPr id="340" name="Google Shape;340;p22"/>
          <p:cNvGrpSpPr/>
          <p:nvPr/>
        </p:nvGrpSpPr>
        <p:grpSpPr>
          <a:xfrm>
            <a:off x="476250" y="285750"/>
            <a:ext cx="1047900" cy="247800"/>
            <a:chOff x="0" y="0"/>
            <a:chExt cx="1047900" cy="247800"/>
          </a:xfrm>
        </p:grpSpPr>
        <p:sp>
          <p:nvSpPr>
            <p:cNvPr id="341" name="Google Shape;341;p22"/>
            <p:cNvSpPr/>
            <p:nvPr/>
          </p:nvSpPr>
          <p:spPr>
            <a:xfrm>
              <a:off x="0" y="0"/>
              <a:ext cx="1047900" cy="247800"/>
            </a:xfrm>
            <a:prstGeom prst="roundRect">
              <a:avLst>
                <a:gd fmla="val 50000" name="adj"/>
              </a:avLst>
            </a:prstGeom>
            <a:solidFill>
              <a:srgbClr val="E67E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2" name="Google Shape;342;p22"/>
            <p:cNvSpPr txBox="1"/>
            <p:nvPr/>
          </p:nvSpPr>
          <p:spPr>
            <a:xfrm>
              <a:off x="0" y="0"/>
              <a:ext cx="1047900" cy="247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950">
                  <a:solidFill>
                    <a:srgbClr val="FFFFFF"/>
                  </a:solidFill>
                  <a:latin typeface="Noto Sans TC"/>
                  <a:ea typeface="Noto Sans TC"/>
                  <a:cs typeface="Noto Sans TC"/>
                  <a:sym typeface="Noto Sans TC"/>
                </a:rPr>
                <a:t>自然科學領域</a:t>
              </a:r>
              <a:endParaRPr b="1" sz="950">
                <a:solidFill>
                  <a:srgbClr val="FFFFFF"/>
                </a:solidFill>
                <a:latin typeface="Noto Sans TC"/>
                <a:ea typeface="Noto Sans TC"/>
                <a:cs typeface="Noto Sans TC"/>
                <a:sym typeface="Noto Sans TC"/>
              </a:endParaRPr>
            </a:p>
          </p:txBody>
        </p:sp>
      </p:grpSp>
      <p:sp>
        <p:nvSpPr>
          <p:cNvPr id="343" name="Google Shape;343;p22"/>
          <p:cNvSpPr txBox="1"/>
          <p:nvPr/>
        </p:nvSpPr>
        <p:spPr>
          <a:xfrm>
            <a:off x="476250" y="714375"/>
            <a:ext cx="40005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zh-TW" sz="2200">
                <a:solidFill>
                  <a:srgbClr val="2C3E50"/>
                </a:solidFill>
                <a:latin typeface="Noto Sans TC"/>
                <a:ea typeface="Noto Sans TC"/>
                <a:cs typeface="Noto Sans TC"/>
                <a:sym typeface="Noto Sans TC"/>
              </a:rPr>
              <a:t>防災小英雄</a:t>
            </a:r>
            <a:endParaRPr b="0" sz="220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1400">
                <a:solidFill>
                  <a:srgbClr val="D35400"/>
                </a:solidFill>
                <a:latin typeface="Noto Sans TC"/>
                <a:ea typeface="Noto Sans TC"/>
                <a:cs typeface="Noto Sans TC"/>
                <a:sym typeface="Noto Sans TC"/>
              </a:rPr>
              <a:t>保命三步驟與課堂總複習</a:t>
            </a:r>
            <a:endParaRPr b="1" sz="1400">
              <a:solidFill>
                <a:srgbClr val="D35400"/>
              </a:solidFill>
              <a:latin typeface="Noto Sans TC"/>
              <a:ea typeface="Noto Sans TC"/>
              <a:cs typeface="Noto Sans TC"/>
              <a:sym typeface="Noto Sans TC"/>
            </a:endParaRPr>
          </a:p>
        </p:txBody>
      </p:sp>
      <p:grpSp>
        <p:nvGrpSpPr>
          <p:cNvPr id="344" name="Google Shape;344;p22"/>
          <p:cNvGrpSpPr/>
          <p:nvPr/>
        </p:nvGrpSpPr>
        <p:grpSpPr>
          <a:xfrm>
            <a:off x="476250" y="1714500"/>
            <a:ext cx="3905400" cy="809700"/>
            <a:chOff x="0" y="0"/>
            <a:chExt cx="3905400" cy="809700"/>
          </a:xfrm>
        </p:grpSpPr>
        <p:sp>
          <p:nvSpPr>
            <p:cNvPr id="345" name="Google Shape;345;p22"/>
            <p:cNvSpPr/>
            <p:nvPr/>
          </p:nvSpPr>
          <p:spPr>
            <a:xfrm>
              <a:off x="0" y="0"/>
              <a:ext cx="3905400" cy="809700"/>
            </a:xfrm>
            <a:prstGeom prst="roundRect">
              <a:avLst>
                <a:gd fmla="val 1176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6" name="Google Shape;346;p22"/>
            <p:cNvSpPr/>
            <p:nvPr/>
          </p:nvSpPr>
          <p:spPr>
            <a:xfrm>
              <a:off x="171450" y="195263"/>
              <a:ext cx="419100" cy="419100"/>
            </a:xfrm>
            <a:prstGeom prst="ellipse">
              <a:avLst/>
            </a:prstGeom>
            <a:solidFill>
              <a:srgbClr val="FDF2E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7" name="Google Shape;347;p22"/>
            <p:cNvSpPr txBox="1"/>
            <p:nvPr/>
          </p:nvSpPr>
          <p:spPr>
            <a:xfrm>
              <a:off x="171450" y="19050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1800">
                  <a:solidFill>
                    <a:srgbClr val="E67E22"/>
                  </a:solidFill>
                  <a:latin typeface="Noto Sans TC"/>
                  <a:ea typeface="Noto Sans TC"/>
                  <a:cs typeface="Noto Sans TC"/>
                  <a:sym typeface="Noto Sans TC"/>
                </a:rPr>
                <a:t>1</a:t>
              </a:r>
              <a:endParaRPr b="0" sz="1800">
                <a:solidFill>
                  <a:srgbClr val="E67E22"/>
                </a:solidFill>
                <a:latin typeface="Noto Sans TC"/>
                <a:ea typeface="Noto Sans TC"/>
                <a:cs typeface="Noto Sans TC"/>
                <a:sym typeface="Noto Sans TC"/>
              </a:endParaRPr>
            </a:p>
          </p:txBody>
        </p:sp>
        <p:sp>
          <p:nvSpPr>
            <p:cNvPr id="348" name="Google Shape;348;p22"/>
            <p:cNvSpPr txBox="1"/>
            <p:nvPr/>
          </p:nvSpPr>
          <p:spPr>
            <a:xfrm>
              <a:off x="762000" y="114300"/>
              <a:ext cx="29529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E67E22"/>
                  </a:solidFill>
                  <a:latin typeface="Noto Sans TC"/>
                  <a:ea typeface="Noto Sans TC"/>
                  <a:cs typeface="Noto Sans TC"/>
                  <a:sym typeface="Noto Sans TC"/>
                </a:rPr>
                <a:t>趴下 </a:t>
              </a:r>
              <a:r>
                <a:rPr b="0" lang="zh-TW" sz="1100">
                  <a:solidFill>
                    <a:srgbClr val="7F8C8D"/>
                  </a:solidFill>
                  <a:latin typeface="Noto Sans TC"/>
                  <a:ea typeface="Noto Sans TC"/>
                  <a:cs typeface="Noto Sans TC"/>
                  <a:sym typeface="Noto Sans TC"/>
                </a:rPr>
                <a:t>(Drop)</a:t>
              </a:r>
              <a:endParaRPr b="1" sz="13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050">
                  <a:solidFill>
                    <a:srgbClr val="555555"/>
                  </a:solidFill>
                  <a:latin typeface="Noto Sans TC"/>
                  <a:ea typeface="Noto Sans TC"/>
                  <a:cs typeface="Noto Sans TC"/>
                  <a:sym typeface="Noto Sans TC"/>
                </a:rPr>
                <a:t>放低重心、保護自己</a:t>
              </a:r>
              <a:endParaRPr b="0" sz="1050">
                <a:solidFill>
                  <a:srgbClr val="555555"/>
                </a:solidFill>
                <a:latin typeface="Noto Sans TC"/>
                <a:ea typeface="Noto Sans TC"/>
                <a:cs typeface="Noto Sans TC"/>
                <a:sym typeface="Noto Sans TC"/>
              </a:endParaRPr>
            </a:p>
          </p:txBody>
        </p:sp>
      </p:grpSp>
      <p:grpSp>
        <p:nvGrpSpPr>
          <p:cNvPr id="349" name="Google Shape;349;p22"/>
          <p:cNvGrpSpPr/>
          <p:nvPr/>
        </p:nvGrpSpPr>
        <p:grpSpPr>
          <a:xfrm>
            <a:off x="476250" y="2667000"/>
            <a:ext cx="3905400" cy="809700"/>
            <a:chOff x="0" y="0"/>
            <a:chExt cx="3905400" cy="809700"/>
          </a:xfrm>
        </p:grpSpPr>
        <p:sp>
          <p:nvSpPr>
            <p:cNvPr id="350" name="Google Shape;350;p22"/>
            <p:cNvSpPr/>
            <p:nvPr/>
          </p:nvSpPr>
          <p:spPr>
            <a:xfrm>
              <a:off x="0" y="0"/>
              <a:ext cx="3905400" cy="809700"/>
            </a:xfrm>
            <a:prstGeom prst="roundRect">
              <a:avLst>
                <a:gd fmla="val 1176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1" name="Google Shape;351;p22"/>
            <p:cNvSpPr/>
            <p:nvPr/>
          </p:nvSpPr>
          <p:spPr>
            <a:xfrm>
              <a:off x="171450" y="195263"/>
              <a:ext cx="419100" cy="419100"/>
            </a:xfrm>
            <a:prstGeom prst="ellipse">
              <a:avLst/>
            </a:prstGeom>
            <a:solidFill>
              <a:srgbClr val="FDF2E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2" name="Google Shape;352;p22"/>
            <p:cNvSpPr txBox="1"/>
            <p:nvPr/>
          </p:nvSpPr>
          <p:spPr>
            <a:xfrm>
              <a:off x="171450" y="19050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1800">
                  <a:solidFill>
                    <a:srgbClr val="E67E22"/>
                  </a:solidFill>
                  <a:latin typeface="Noto Sans TC"/>
                  <a:ea typeface="Noto Sans TC"/>
                  <a:cs typeface="Noto Sans TC"/>
                  <a:sym typeface="Noto Sans TC"/>
                </a:rPr>
                <a:t>2</a:t>
              </a:r>
              <a:endParaRPr b="0" sz="1800">
                <a:solidFill>
                  <a:srgbClr val="E67E22"/>
                </a:solidFill>
                <a:latin typeface="Noto Sans TC"/>
                <a:ea typeface="Noto Sans TC"/>
                <a:cs typeface="Noto Sans TC"/>
                <a:sym typeface="Noto Sans TC"/>
              </a:endParaRPr>
            </a:p>
          </p:txBody>
        </p:sp>
        <p:sp>
          <p:nvSpPr>
            <p:cNvPr id="353" name="Google Shape;353;p22"/>
            <p:cNvSpPr txBox="1"/>
            <p:nvPr/>
          </p:nvSpPr>
          <p:spPr>
            <a:xfrm>
              <a:off x="762000" y="114300"/>
              <a:ext cx="29529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E67E22"/>
                  </a:solidFill>
                  <a:latin typeface="Noto Sans TC"/>
                  <a:ea typeface="Noto Sans TC"/>
                  <a:cs typeface="Noto Sans TC"/>
                  <a:sym typeface="Noto Sans TC"/>
                </a:rPr>
                <a:t>掩護 </a:t>
              </a:r>
              <a:r>
                <a:rPr b="0" lang="zh-TW" sz="1100">
                  <a:solidFill>
                    <a:srgbClr val="7F8C8D"/>
                  </a:solidFill>
                  <a:latin typeface="Noto Sans TC"/>
                  <a:ea typeface="Noto Sans TC"/>
                  <a:cs typeface="Noto Sans TC"/>
                  <a:sym typeface="Noto Sans TC"/>
                </a:rPr>
                <a:t>(Cover)</a:t>
              </a:r>
              <a:endParaRPr b="1" sz="13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050">
                  <a:solidFill>
                    <a:srgbClr val="555555"/>
                  </a:solidFill>
                  <a:latin typeface="Noto Sans TC"/>
                  <a:ea typeface="Noto Sans TC"/>
                  <a:cs typeface="Noto Sans TC"/>
                  <a:sym typeface="Noto Sans TC"/>
                </a:rPr>
                <a:t>躲進堅固桌下，保護好頭部與頸部</a:t>
              </a:r>
              <a:endParaRPr b="0" sz="1050">
                <a:solidFill>
                  <a:srgbClr val="555555"/>
                </a:solidFill>
                <a:latin typeface="Noto Sans TC"/>
                <a:ea typeface="Noto Sans TC"/>
                <a:cs typeface="Noto Sans TC"/>
                <a:sym typeface="Noto Sans TC"/>
              </a:endParaRPr>
            </a:p>
          </p:txBody>
        </p:sp>
      </p:grpSp>
      <p:grpSp>
        <p:nvGrpSpPr>
          <p:cNvPr id="354" name="Google Shape;354;p22"/>
          <p:cNvGrpSpPr/>
          <p:nvPr/>
        </p:nvGrpSpPr>
        <p:grpSpPr>
          <a:xfrm>
            <a:off x="476250" y="3619500"/>
            <a:ext cx="3905400" cy="809700"/>
            <a:chOff x="0" y="0"/>
            <a:chExt cx="3905400" cy="809700"/>
          </a:xfrm>
        </p:grpSpPr>
        <p:sp>
          <p:nvSpPr>
            <p:cNvPr id="355" name="Google Shape;355;p22"/>
            <p:cNvSpPr/>
            <p:nvPr/>
          </p:nvSpPr>
          <p:spPr>
            <a:xfrm>
              <a:off x="0" y="0"/>
              <a:ext cx="3905400" cy="809700"/>
            </a:xfrm>
            <a:prstGeom prst="roundRect">
              <a:avLst>
                <a:gd fmla="val 1176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6" name="Google Shape;356;p22"/>
            <p:cNvSpPr/>
            <p:nvPr/>
          </p:nvSpPr>
          <p:spPr>
            <a:xfrm>
              <a:off x="171450" y="195263"/>
              <a:ext cx="419100" cy="419100"/>
            </a:xfrm>
            <a:prstGeom prst="ellipse">
              <a:avLst/>
            </a:prstGeom>
            <a:solidFill>
              <a:srgbClr val="FDF2E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7" name="Google Shape;357;p22"/>
            <p:cNvSpPr txBox="1"/>
            <p:nvPr/>
          </p:nvSpPr>
          <p:spPr>
            <a:xfrm>
              <a:off x="171450" y="19050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zh-TW" sz="1800">
                  <a:solidFill>
                    <a:srgbClr val="E67E22"/>
                  </a:solidFill>
                  <a:latin typeface="Noto Sans TC"/>
                  <a:ea typeface="Noto Sans TC"/>
                  <a:cs typeface="Noto Sans TC"/>
                  <a:sym typeface="Noto Sans TC"/>
                </a:rPr>
                <a:t>3</a:t>
              </a:r>
              <a:endParaRPr b="0" sz="1800">
                <a:solidFill>
                  <a:srgbClr val="E67E22"/>
                </a:solidFill>
                <a:latin typeface="Noto Sans TC"/>
                <a:ea typeface="Noto Sans TC"/>
                <a:cs typeface="Noto Sans TC"/>
                <a:sym typeface="Noto Sans TC"/>
              </a:endParaRPr>
            </a:p>
          </p:txBody>
        </p:sp>
        <p:sp>
          <p:nvSpPr>
            <p:cNvPr id="358" name="Google Shape;358;p22"/>
            <p:cNvSpPr txBox="1"/>
            <p:nvPr/>
          </p:nvSpPr>
          <p:spPr>
            <a:xfrm>
              <a:off x="762000" y="114300"/>
              <a:ext cx="29529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300">
                  <a:solidFill>
                    <a:srgbClr val="E67E22"/>
                  </a:solidFill>
                  <a:latin typeface="Noto Sans TC"/>
                  <a:ea typeface="Noto Sans TC"/>
                  <a:cs typeface="Noto Sans TC"/>
                  <a:sym typeface="Noto Sans TC"/>
                </a:rPr>
                <a:t>穩住 </a:t>
              </a:r>
              <a:r>
                <a:rPr b="0" lang="zh-TW" sz="1100">
                  <a:solidFill>
                    <a:srgbClr val="7F8C8D"/>
                  </a:solidFill>
                  <a:latin typeface="Noto Sans TC"/>
                  <a:ea typeface="Noto Sans TC"/>
                  <a:cs typeface="Noto Sans TC"/>
                  <a:sym typeface="Noto Sans TC"/>
                </a:rPr>
                <a:t>(Hold on)</a:t>
              </a:r>
              <a:endParaRPr b="1" sz="1300">
                <a:solidFill>
                  <a:srgbClr val="E67E22"/>
                </a:solidFill>
                <a:latin typeface="Noto Sans TC"/>
                <a:ea typeface="Noto Sans TC"/>
                <a:cs typeface="Noto Sans TC"/>
                <a:sym typeface="Noto Sans TC"/>
              </a:endParaRPr>
            </a:p>
            <a:p>
              <a:pPr indent="0" lvl="0" marL="0" rtl="0" algn="l">
                <a:spcBef>
                  <a:spcPts val="300"/>
                </a:spcBef>
                <a:spcAft>
                  <a:spcPts val="0"/>
                </a:spcAft>
                <a:buNone/>
              </a:pPr>
              <a:r>
                <a:rPr b="0" lang="zh-TW" sz="1050">
                  <a:solidFill>
                    <a:srgbClr val="555555"/>
                  </a:solidFill>
                  <a:latin typeface="Noto Sans TC"/>
                  <a:ea typeface="Noto Sans TC"/>
                  <a:cs typeface="Noto Sans TC"/>
                  <a:sym typeface="Noto Sans TC"/>
                </a:rPr>
                <a:t>緊抓桌腳，隨晃動移動直到停止</a:t>
              </a:r>
              <a:endParaRPr b="0" sz="1050">
                <a:solidFill>
                  <a:srgbClr val="555555"/>
                </a:solidFill>
                <a:latin typeface="Noto Sans TC"/>
                <a:ea typeface="Noto Sans TC"/>
                <a:cs typeface="Noto Sans TC"/>
                <a:sym typeface="Noto Sans TC"/>
              </a:endParaRPr>
            </a:p>
          </p:txBody>
        </p:sp>
      </p:grpSp>
      <p:sp>
        <p:nvSpPr>
          <p:cNvPr id="359" name="Google Shape;359;p22"/>
          <p:cNvSpPr txBox="1"/>
          <p:nvPr/>
        </p:nvSpPr>
        <p:spPr>
          <a:xfrm>
            <a:off x="4762500" y="762000"/>
            <a:ext cx="3905400" cy="333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zh-TW" sz="1400">
                <a:solidFill>
                  <a:srgbClr val="2C3E50"/>
                </a:solidFill>
                <a:latin typeface="Noto Sans TC"/>
                <a:ea typeface="Noto Sans TC"/>
                <a:cs typeface="Noto Sans TC"/>
                <a:sym typeface="Noto Sans TC"/>
              </a:rPr>
              <a:t>課堂快問快答大挑戰 💡</a:t>
            </a:r>
            <a:endParaRPr b="0" sz="1400">
              <a:solidFill>
                <a:srgbClr val="2C3E50"/>
              </a:solidFill>
              <a:latin typeface="Noto Sans TC"/>
              <a:ea typeface="Noto Sans TC"/>
              <a:cs typeface="Noto Sans TC"/>
              <a:sym typeface="Noto Sans TC"/>
            </a:endParaRPr>
          </a:p>
        </p:txBody>
      </p:sp>
      <p:grpSp>
        <p:nvGrpSpPr>
          <p:cNvPr id="360" name="Google Shape;360;p22"/>
          <p:cNvGrpSpPr/>
          <p:nvPr/>
        </p:nvGrpSpPr>
        <p:grpSpPr>
          <a:xfrm>
            <a:off x="4762500" y="1143000"/>
            <a:ext cx="3905400" cy="628800"/>
            <a:chOff x="0" y="0"/>
            <a:chExt cx="3905400" cy="628800"/>
          </a:xfrm>
        </p:grpSpPr>
        <p:sp>
          <p:nvSpPr>
            <p:cNvPr id="361" name="Google Shape;361;p22"/>
            <p:cNvSpPr/>
            <p:nvPr/>
          </p:nvSpPr>
          <p:spPr>
            <a:xfrm>
              <a:off x="0" y="0"/>
              <a:ext cx="3905400" cy="628800"/>
            </a:xfrm>
            <a:prstGeom prst="roundRect">
              <a:avLst>
                <a:gd fmla="val 12121" name="adj"/>
              </a:avLst>
            </a:prstGeom>
            <a:solidFill>
              <a:srgbClr val="FFFFFF"/>
            </a:solidFill>
            <a:ln cap="flat" cmpd="sng" w="114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2" name="Google Shape;362;p22"/>
            <p:cNvSpPr/>
            <p:nvPr/>
          </p:nvSpPr>
          <p:spPr>
            <a:xfrm>
              <a:off x="142875" y="171450"/>
              <a:ext cx="285900" cy="285900"/>
            </a:xfrm>
            <a:prstGeom prst="ellipse">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3" name="Google Shape;363;p22"/>
            <p:cNvSpPr txBox="1"/>
            <p:nvPr/>
          </p:nvSpPr>
          <p:spPr>
            <a:xfrm>
              <a:off x="142875" y="1714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000">
                  <a:solidFill>
                    <a:srgbClr val="FFFFFF"/>
                  </a:solidFill>
                  <a:latin typeface="Noto Sans TC"/>
                  <a:ea typeface="Noto Sans TC"/>
                  <a:cs typeface="Noto Sans TC"/>
                  <a:sym typeface="Noto Sans TC"/>
                </a:rPr>
                <a:t>Q1</a:t>
              </a:r>
              <a:endParaRPr b="1" sz="1000">
                <a:solidFill>
                  <a:srgbClr val="FFFFFF"/>
                </a:solidFill>
                <a:latin typeface="Noto Sans TC"/>
                <a:ea typeface="Noto Sans TC"/>
                <a:cs typeface="Noto Sans TC"/>
                <a:sym typeface="Noto Sans TC"/>
              </a:endParaRPr>
            </a:p>
          </p:txBody>
        </p:sp>
        <p:sp>
          <p:nvSpPr>
            <p:cNvPr id="364" name="Google Shape;364;p22"/>
            <p:cNvSpPr txBox="1"/>
            <p:nvPr/>
          </p:nvSpPr>
          <p:spPr>
            <a:xfrm>
              <a:off x="523875" y="95250"/>
              <a:ext cx="32862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100">
                  <a:solidFill>
                    <a:srgbClr val="2C3E50"/>
                  </a:solidFill>
                  <a:latin typeface="Noto Sans TC"/>
                  <a:ea typeface="Noto Sans TC"/>
                  <a:cs typeface="Noto Sans TC"/>
                  <a:sym typeface="Noto Sans TC"/>
                </a:rPr>
                <a:t>板塊漂浮在地球哪一層？</a:t>
              </a:r>
              <a:endParaRPr b="1" sz="110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1050">
                  <a:solidFill>
                    <a:srgbClr val="D35400"/>
                  </a:solidFill>
                  <a:latin typeface="Noto Sans TC"/>
                  <a:ea typeface="Noto Sans TC"/>
                  <a:cs typeface="Noto Sans TC"/>
                  <a:sym typeface="Noto Sans TC"/>
                </a:rPr>
                <a:t>➜ 軟流圈 </a:t>
              </a:r>
              <a:r>
                <a:rPr b="0" lang="zh-TW" sz="950">
                  <a:solidFill>
                    <a:srgbClr val="7F8C8D"/>
                  </a:solidFill>
                  <a:latin typeface="Noto Sans TC"/>
                  <a:ea typeface="Noto Sans TC"/>
                  <a:cs typeface="Noto Sans TC"/>
                  <a:sym typeface="Noto Sans TC"/>
                </a:rPr>
                <a:t>(滾燙黏稠液體區)</a:t>
              </a:r>
              <a:endParaRPr b="1" sz="1050">
                <a:solidFill>
                  <a:srgbClr val="D35400"/>
                </a:solidFill>
                <a:latin typeface="Noto Sans TC"/>
                <a:ea typeface="Noto Sans TC"/>
                <a:cs typeface="Noto Sans TC"/>
                <a:sym typeface="Noto Sans TC"/>
              </a:endParaRPr>
            </a:p>
          </p:txBody>
        </p:sp>
      </p:grpSp>
      <p:grpSp>
        <p:nvGrpSpPr>
          <p:cNvPr id="365" name="Google Shape;365;p22"/>
          <p:cNvGrpSpPr/>
          <p:nvPr/>
        </p:nvGrpSpPr>
        <p:grpSpPr>
          <a:xfrm>
            <a:off x="4762500" y="1885950"/>
            <a:ext cx="3905400" cy="628800"/>
            <a:chOff x="0" y="0"/>
            <a:chExt cx="3905400" cy="628800"/>
          </a:xfrm>
        </p:grpSpPr>
        <p:sp>
          <p:nvSpPr>
            <p:cNvPr id="366" name="Google Shape;366;p22"/>
            <p:cNvSpPr/>
            <p:nvPr/>
          </p:nvSpPr>
          <p:spPr>
            <a:xfrm>
              <a:off x="0" y="0"/>
              <a:ext cx="3905400" cy="628800"/>
            </a:xfrm>
            <a:prstGeom prst="roundRect">
              <a:avLst>
                <a:gd fmla="val 12121" name="adj"/>
              </a:avLst>
            </a:prstGeom>
            <a:solidFill>
              <a:srgbClr val="FFFFFF"/>
            </a:solidFill>
            <a:ln cap="flat" cmpd="sng" w="114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7" name="Google Shape;367;p22"/>
            <p:cNvSpPr/>
            <p:nvPr/>
          </p:nvSpPr>
          <p:spPr>
            <a:xfrm>
              <a:off x="142875" y="171450"/>
              <a:ext cx="285900" cy="285900"/>
            </a:xfrm>
            <a:prstGeom prst="ellipse">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8" name="Google Shape;368;p22"/>
            <p:cNvSpPr txBox="1"/>
            <p:nvPr/>
          </p:nvSpPr>
          <p:spPr>
            <a:xfrm>
              <a:off x="142875" y="1714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000">
                  <a:solidFill>
                    <a:srgbClr val="FFFFFF"/>
                  </a:solidFill>
                  <a:latin typeface="Noto Sans TC"/>
                  <a:ea typeface="Noto Sans TC"/>
                  <a:cs typeface="Noto Sans TC"/>
                  <a:sym typeface="Noto Sans TC"/>
                </a:rPr>
                <a:t>Q2</a:t>
              </a:r>
              <a:endParaRPr b="1" sz="1000">
                <a:solidFill>
                  <a:srgbClr val="FFFFFF"/>
                </a:solidFill>
                <a:latin typeface="Noto Sans TC"/>
                <a:ea typeface="Noto Sans TC"/>
                <a:cs typeface="Noto Sans TC"/>
                <a:sym typeface="Noto Sans TC"/>
              </a:endParaRPr>
            </a:p>
          </p:txBody>
        </p:sp>
        <p:sp>
          <p:nvSpPr>
            <p:cNvPr id="369" name="Google Shape;369;p22"/>
            <p:cNvSpPr txBox="1"/>
            <p:nvPr/>
          </p:nvSpPr>
          <p:spPr>
            <a:xfrm>
              <a:off x="523875" y="95250"/>
              <a:ext cx="32862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100">
                  <a:solidFill>
                    <a:srgbClr val="2C3E50"/>
                  </a:solidFill>
                  <a:latin typeface="Noto Sans TC"/>
                  <a:ea typeface="Noto Sans TC"/>
                  <a:cs typeface="Noto Sans TC"/>
                  <a:sym typeface="Noto Sans TC"/>
                </a:rPr>
                <a:t>台灣島位在哪兩個板塊交界？</a:t>
              </a:r>
              <a:endParaRPr b="1" sz="110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1050">
                  <a:solidFill>
                    <a:srgbClr val="D35400"/>
                  </a:solidFill>
                  <a:latin typeface="Noto Sans TC"/>
                  <a:ea typeface="Noto Sans TC"/>
                  <a:cs typeface="Noto Sans TC"/>
                  <a:sym typeface="Noto Sans TC"/>
                </a:rPr>
                <a:t>➜ 歐亞板塊與菲律賓海板塊</a:t>
              </a:r>
              <a:endParaRPr b="1" sz="1050">
                <a:solidFill>
                  <a:srgbClr val="D35400"/>
                </a:solidFill>
                <a:latin typeface="Noto Sans TC"/>
                <a:ea typeface="Noto Sans TC"/>
                <a:cs typeface="Noto Sans TC"/>
                <a:sym typeface="Noto Sans TC"/>
              </a:endParaRPr>
            </a:p>
          </p:txBody>
        </p:sp>
      </p:grpSp>
      <p:grpSp>
        <p:nvGrpSpPr>
          <p:cNvPr id="370" name="Google Shape;370;p22"/>
          <p:cNvGrpSpPr/>
          <p:nvPr/>
        </p:nvGrpSpPr>
        <p:grpSpPr>
          <a:xfrm>
            <a:off x="4762500" y="2628900"/>
            <a:ext cx="3905400" cy="628800"/>
            <a:chOff x="0" y="0"/>
            <a:chExt cx="3905400" cy="628800"/>
          </a:xfrm>
        </p:grpSpPr>
        <p:sp>
          <p:nvSpPr>
            <p:cNvPr id="371" name="Google Shape;371;p22"/>
            <p:cNvSpPr/>
            <p:nvPr/>
          </p:nvSpPr>
          <p:spPr>
            <a:xfrm>
              <a:off x="0" y="0"/>
              <a:ext cx="3905400" cy="628800"/>
            </a:xfrm>
            <a:prstGeom prst="roundRect">
              <a:avLst>
                <a:gd fmla="val 12121" name="adj"/>
              </a:avLst>
            </a:prstGeom>
            <a:solidFill>
              <a:srgbClr val="FFFFFF"/>
            </a:solidFill>
            <a:ln cap="flat" cmpd="sng" w="114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2" name="Google Shape;372;p22"/>
            <p:cNvSpPr/>
            <p:nvPr/>
          </p:nvSpPr>
          <p:spPr>
            <a:xfrm>
              <a:off x="142875" y="171450"/>
              <a:ext cx="285900" cy="285900"/>
            </a:xfrm>
            <a:prstGeom prst="ellipse">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3" name="Google Shape;373;p22"/>
            <p:cNvSpPr txBox="1"/>
            <p:nvPr/>
          </p:nvSpPr>
          <p:spPr>
            <a:xfrm>
              <a:off x="142875" y="1714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000">
                  <a:solidFill>
                    <a:srgbClr val="FFFFFF"/>
                  </a:solidFill>
                  <a:latin typeface="Noto Sans TC"/>
                  <a:ea typeface="Noto Sans TC"/>
                  <a:cs typeface="Noto Sans TC"/>
                  <a:sym typeface="Noto Sans TC"/>
                </a:rPr>
                <a:t>Q3</a:t>
              </a:r>
              <a:endParaRPr b="1" sz="1000">
                <a:solidFill>
                  <a:srgbClr val="FFFFFF"/>
                </a:solidFill>
                <a:latin typeface="Noto Sans TC"/>
                <a:ea typeface="Noto Sans TC"/>
                <a:cs typeface="Noto Sans TC"/>
                <a:sym typeface="Noto Sans TC"/>
              </a:endParaRPr>
            </a:p>
          </p:txBody>
        </p:sp>
        <p:sp>
          <p:nvSpPr>
            <p:cNvPr id="374" name="Google Shape;374;p22"/>
            <p:cNvSpPr txBox="1"/>
            <p:nvPr/>
          </p:nvSpPr>
          <p:spPr>
            <a:xfrm>
              <a:off x="523875" y="95250"/>
              <a:ext cx="32862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100">
                  <a:solidFill>
                    <a:srgbClr val="2C3E50"/>
                  </a:solidFill>
                  <a:latin typeface="Noto Sans TC"/>
                  <a:ea typeface="Noto Sans TC"/>
                  <a:cs typeface="Noto Sans TC"/>
                  <a:sym typeface="Noto Sans TC"/>
                </a:rPr>
                <a:t>跑得最快先抵達的地震波是？</a:t>
              </a:r>
              <a:endParaRPr b="1" sz="110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1050">
                  <a:solidFill>
                    <a:srgbClr val="D35400"/>
                  </a:solidFill>
                  <a:latin typeface="Noto Sans TC"/>
                  <a:ea typeface="Noto Sans TC"/>
                  <a:cs typeface="Noto Sans TC"/>
                  <a:sym typeface="Noto Sans TC"/>
                </a:rPr>
                <a:t>➜ P波 </a:t>
              </a:r>
              <a:r>
                <a:rPr b="0" lang="zh-TW" sz="950">
                  <a:solidFill>
                    <a:srgbClr val="7F8C8D"/>
                  </a:solidFill>
                  <a:latin typeface="Noto Sans TC"/>
                  <a:ea typeface="Noto Sans TC"/>
                  <a:cs typeface="Noto Sans TC"/>
                  <a:sym typeface="Noto Sans TC"/>
                </a:rPr>
                <a:t>(氣象署警報秘密)</a:t>
              </a:r>
              <a:endParaRPr b="1" sz="1050">
                <a:solidFill>
                  <a:srgbClr val="D35400"/>
                </a:solidFill>
                <a:latin typeface="Noto Sans TC"/>
                <a:ea typeface="Noto Sans TC"/>
                <a:cs typeface="Noto Sans TC"/>
                <a:sym typeface="Noto Sans TC"/>
              </a:endParaRPr>
            </a:p>
          </p:txBody>
        </p:sp>
      </p:grpSp>
      <p:grpSp>
        <p:nvGrpSpPr>
          <p:cNvPr id="375" name="Google Shape;375;p22"/>
          <p:cNvGrpSpPr/>
          <p:nvPr/>
        </p:nvGrpSpPr>
        <p:grpSpPr>
          <a:xfrm>
            <a:off x="4762500" y="3371850"/>
            <a:ext cx="3905400" cy="628800"/>
            <a:chOff x="0" y="0"/>
            <a:chExt cx="3905400" cy="628800"/>
          </a:xfrm>
        </p:grpSpPr>
        <p:sp>
          <p:nvSpPr>
            <p:cNvPr id="376" name="Google Shape;376;p22"/>
            <p:cNvSpPr/>
            <p:nvPr/>
          </p:nvSpPr>
          <p:spPr>
            <a:xfrm>
              <a:off x="0" y="0"/>
              <a:ext cx="3905400" cy="628800"/>
            </a:xfrm>
            <a:prstGeom prst="roundRect">
              <a:avLst>
                <a:gd fmla="val 12121" name="adj"/>
              </a:avLst>
            </a:prstGeom>
            <a:solidFill>
              <a:srgbClr val="FFFFFF"/>
            </a:solidFill>
            <a:ln cap="flat" cmpd="sng" w="114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7" name="Google Shape;377;p22"/>
            <p:cNvSpPr/>
            <p:nvPr/>
          </p:nvSpPr>
          <p:spPr>
            <a:xfrm>
              <a:off x="142875" y="171450"/>
              <a:ext cx="285900" cy="285900"/>
            </a:xfrm>
            <a:prstGeom prst="ellipse">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8" name="Google Shape;378;p22"/>
            <p:cNvSpPr txBox="1"/>
            <p:nvPr/>
          </p:nvSpPr>
          <p:spPr>
            <a:xfrm>
              <a:off x="142875" y="1714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000">
                  <a:solidFill>
                    <a:srgbClr val="FFFFFF"/>
                  </a:solidFill>
                  <a:latin typeface="Noto Sans TC"/>
                  <a:ea typeface="Noto Sans TC"/>
                  <a:cs typeface="Noto Sans TC"/>
                  <a:sym typeface="Noto Sans TC"/>
                </a:rPr>
                <a:t>Q4</a:t>
              </a:r>
              <a:endParaRPr b="1" sz="1000">
                <a:solidFill>
                  <a:srgbClr val="FFFFFF"/>
                </a:solidFill>
                <a:latin typeface="Noto Sans TC"/>
                <a:ea typeface="Noto Sans TC"/>
                <a:cs typeface="Noto Sans TC"/>
                <a:sym typeface="Noto Sans TC"/>
              </a:endParaRPr>
            </a:p>
          </p:txBody>
        </p:sp>
        <p:sp>
          <p:nvSpPr>
            <p:cNvPr id="379" name="Google Shape;379;p22"/>
            <p:cNvSpPr txBox="1"/>
            <p:nvPr/>
          </p:nvSpPr>
          <p:spPr>
            <a:xfrm>
              <a:off x="523875" y="95250"/>
              <a:ext cx="3286200" cy="47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100">
                  <a:solidFill>
                    <a:srgbClr val="2C3E50"/>
                  </a:solidFill>
                  <a:latin typeface="Noto Sans TC"/>
                  <a:ea typeface="Noto Sans TC"/>
                  <a:cs typeface="Noto Sans TC"/>
                  <a:sym typeface="Noto Sans TC"/>
                </a:rPr>
                <a:t>一場地震會有幾個地震規模？</a:t>
              </a:r>
              <a:endParaRPr b="1" sz="110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1050">
                  <a:solidFill>
                    <a:srgbClr val="D35400"/>
                  </a:solidFill>
                  <a:latin typeface="Noto Sans TC"/>
                  <a:ea typeface="Noto Sans TC"/>
                  <a:cs typeface="Noto Sans TC"/>
                  <a:sym typeface="Noto Sans TC"/>
                </a:rPr>
                <a:t>➜ 只有 1 個 </a:t>
              </a:r>
              <a:r>
                <a:rPr b="0" lang="zh-TW" sz="950">
                  <a:solidFill>
                    <a:srgbClr val="7F8C8D"/>
                  </a:solidFill>
                  <a:latin typeface="Noto Sans TC"/>
                  <a:ea typeface="Noto Sans TC"/>
                  <a:cs typeface="Noto Sans TC"/>
                  <a:sym typeface="Noto Sans TC"/>
                </a:rPr>
                <a:t>(描述釋放總能量)</a:t>
              </a:r>
              <a:endParaRPr b="1" sz="1050">
                <a:solidFill>
                  <a:srgbClr val="D35400"/>
                </a:solidFill>
                <a:latin typeface="Noto Sans TC"/>
                <a:ea typeface="Noto Sans TC"/>
                <a:cs typeface="Noto Sans TC"/>
                <a:sym typeface="Noto Sans TC"/>
              </a:endParaRPr>
            </a:p>
          </p:txBody>
        </p:sp>
      </p:grpSp>
      <p:grpSp>
        <p:nvGrpSpPr>
          <p:cNvPr id="380" name="Google Shape;380;p22"/>
          <p:cNvGrpSpPr/>
          <p:nvPr/>
        </p:nvGrpSpPr>
        <p:grpSpPr>
          <a:xfrm>
            <a:off x="4762500" y="4114800"/>
            <a:ext cx="3905400" cy="628800"/>
            <a:chOff x="0" y="0"/>
            <a:chExt cx="3905400" cy="628800"/>
          </a:xfrm>
        </p:grpSpPr>
        <p:sp>
          <p:nvSpPr>
            <p:cNvPr id="381" name="Google Shape;381;p22"/>
            <p:cNvSpPr/>
            <p:nvPr/>
          </p:nvSpPr>
          <p:spPr>
            <a:xfrm>
              <a:off x="0" y="0"/>
              <a:ext cx="3905400" cy="628800"/>
            </a:xfrm>
            <a:prstGeom prst="roundRect">
              <a:avLst>
                <a:gd fmla="val 12121" name="adj"/>
              </a:avLst>
            </a:prstGeom>
            <a:solidFill>
              <a:srgbClr val="FFFFFF"/>
            </a:solidFill>
            <a:ln cap="flat" cmpd="sng" w="114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2" name="Google Shape;382;p22"/>
            <p:cNvSpPr/>
            <p:nvPr/>
          </p:nvSpPr>
          <p:spPr>
            <a:xfrm>
              <a:off x="142875" y="171450"/>
              <a:ext cx="285900" cy="285900"/>
            </a:xfrm>
            <a:prstGeom prst="ellipse">
              <a:avLst/>
            </a:prstGeom>
            <a:solidFill>
              <a:srgbClr val="2C3E5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3" name="Google Shape;383;p22"/>
            <p:cNvSpPr txBox="1"/>
            <p:nvPr/>
          </p:nvSpPr>
          <p:spPr>
            <a:xfrm>
              <a:off x="142875" y="17145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zh-TW" sz="1000">
                  <a:solidFill>
                    <a:srgbClr val="FFFFFF"/>
                  </a:solidFill>
                  <a:latin typeface="Noto Sans TC"/>
                  <a:ea typeface="Noto Sans TC"/>
                  <a:cs typeface="Noto Sans TC"/>
                  <a:sym typeface="Noto Sans TC"/>
                </a:rPr>
                <a:t>Q5</a:t>
              </a:r>
              <a:endParaRPr b="1" sz="1000">
                <a:solidFill>
                  <a:srgbClr val="FFFFFF"/>
                </a:solidFill>
                <a:latin typeface="Noto Sans TC"/>
                <a:ea typeface="Noto Sans TC"/>
                <a:cs typeface="Noto Sans TC"/>
                <a:sym typeface="Noto Sans TC"/>
              </a:endParaRPr>
            </a:p>
          </p:txBody>
        </p:sp>
        <p:sp>
          <p:nvSpPr>
            <p:cNvPr id="384" name="Google Shape;384;p22"/>
            <p:cNvSpPr txBox="1"/>
            <p:nvPr/>
          </p:nvSpPr>
          <p:spPr>
            <a:xfrm>
              <a:off x="523875" y="57150"/>
              <a:ext cx="32862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zh-TW" sz="1050">
                  <a:solidFill>
                    <a:srgbClr val="2C3E50"/>
                  </a:solidFill>
                  <a:latin typeface="Noto Sans TC"/>
                  <a:ea typeface="Noto Sans TC"/>
                  <a:cs typeface="Noto Sans TC"/>
                  <a:sym typeface="Noto Sans TC"/>
                </a:rPr>
                <a:t>地震會在瞬間給地表帶來哪些變化？</a:t>
              </a:r>
              <a:endParaRPr b="1" sz="1050">
                <a:solidFill>
                  <a:srgbClr val="2C3E50"/>
                </a:solidFill>
                <a:latin typeface="Noto Sans TC"/>
                <a:ea typeface="Noto Sans TC"/>
                <a:cs typeface="Noto Sans TC"/>
                <a:sym typeface="Noto Sans TC"/>
              </a:endParaRPr>
            </a:p>
            <a:p>
              <a:pPr indent="0" lvl="0" marL="0" rtl="0" algn="l">
                <a:spcBef>
                  <a:spcPts val="150"/>
                </a:spcBef>
                <a:spcAft>
                  <a:spcPts val="0"/>
                </a:spcAft>
                <a:buNone/>
              </a:pPr>
              <a:r>
                <a:rPr b="1" lang="zh-TW" sz="950">
                  <a:solidFill>
                    <a:srgbClr val="D35400"/>
                  </a:solidFill>
                  <a:latin typeface="Noto Sans TC"/>
                  <a:ea typeface="Noto Sans TC"/>
                  <a:cs typeface="Noto Sans TC"/>
                  <a:sym typeface="Noto Sans TC"/>
                </a:rPr>
                <a:t>➜ 山崩、土石流、地表隆起與龜裂</a:t>
              </a:r>
              <a:endParaRPr b="1" sz="950">
                <a:solidFill>
                  <a:srgbClr val="D35400"/>
                </a:solidFill>
                <a:latin typeface="Noto Sans TC"/>
                <a:ea typeface="Noto Sans TC"/>
                <a:cs typeface="Noto Sans TC"/>
                <a:sym typeface="Noto Sans TC"/>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